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8"/>
  </p:notes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41"/>
    <p:sldId id="271" r:id="rId42"/>
    <p:sldId id="272" r:id="rId4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uli Bold" charset="1" panose="00000800000000000000"/>
      <p:regular r:id="rId10"/>
    </p:embeddedFont>
    <p:embeddedFont>
      <p:font typeface="Muli Bold Bold" charset="1" panose="00000900000000000000"/>
      <p:regular r:id="rId11"/>
    </p:embeddedFont>
    <p:embeddedFont>
      <p:font typeface="Muli Bold Italics" charset="1" panose="00000800000000000000"/>
      <p:regular r:id="rId12"/>
    </p:embeddedFont>
    <p:embeddedFont>
      <p:font typeface="Muli Bold Bold Italics" charset="1" panose="00000900000000000000"/>
      <p:regular r:id="rId13"/>
    </p:embeddedFont>
    <p:embeddedFont>
      <p:font typeface="Muli Regular" charset="1" panose="00000500000000000000"/>
      <p:regular r:id="rId14"/>
    </p:embeddedFont>
    <p:embeddedFont>
      <p:font typeface="Muli Regular Bold" charset="1" panose="00000700000000000000"/>
      <p:regular r:id="rId15"/>
    </p:embeddedFont>
    <p:embeddedFont>
      <p:font typeface="Muli Regular Italics" charset="1" panose="00000500000000000000"/>
      <p:regular r:id="rId16"/>
    </p:embeddedFont>
    <p:embeddedFont>
      <p:font typeface="Muli Regular Bold Italics" charset="1" panose="00000700000000000000"/>
      <p:regular r:id="rId17"/>
    </p:embeddedFont>
    <p:embeddedFont>
      <p:font typeface="Muli Black" charset="1" panose="00000A00000000000000"/>
      <p:regular r:id="rId18"/>
    </p:embeddedFont>
    <p:embeddedFont>
      <p:font typeface="Muli Black Italics" charset="1" panose="00000A00000000000000"/>
      <p:regular r:id="rId19"/>
    </p:embeddedFont>
    <p:embeddedFont>
      <p:font typeface="Alice" charset="1" panose="00000500000000000000"/>
      <p:regular r:id="rId20"/>
    </p:embeddedFont>
    <p:embeddedFont>
      <p:font typeface="Alice Bold" charset="1" panose="00000500000000000000"/>
      <p:regular r:id="rId21"/>
    </p:embeddedFont>
    <p:embeddedFont>
      <p:font typeface="Alice Italics" charset="1" panose="00000500000000000000"/>
      <p:regular r:id="rId22"/>
    </p:embeddedFont>
    <p:embeddedFont>
      <p:font typeface="Alice Bold Italics" charset="1" panose="000005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36" Target="slides/slide13.xml" Type="http://schemas.openxmlformats.org/officeDocument/2006/relationships/slide"/><Relationship Id="rId37" Target="slides/slide14.xml" Type="http://schemas.openxmlformats.org/officeDocument/2006/relationships/slide"/><Relationship Id="rId38" Target="notesMasters/notesMaster1.xml" Type="http://schemas.openxmlformats.org/officeDocument/2006/relationships/notesMaster"/><Relationship Id="rId39" Target="theme/theme2.xml" Type="http://schemas.openxmlformats.org/officeDocument/2006/relationships/theme"/><Relationship Id="rId4" Target="theme/theme1.xml" Type="http://schemas.openxmlformats.org/officeDocument/2006/relationships/theme"/><Relationship Id="rId40" Target="notesSlides/notesSlide1.xml" Type="http://schemas.openxmlformats.org/officeDocument/2006/relationships/notesSlide"/><Relationship Id="rId41" Target="slides/slide15.xml" Type="http://schemas.openxmlformats.org/officeDocument/2006/relationships/slide"/><Relationship Id="rId42" Target="slides/slide16.xml" Type="http://schemas.openxmlformats.org/officeDocument/2006/relationships/slide"/><Relationship Id="rId43" Target="notesSlides/notesSlide2.xml" Type="http://schemas.openxmlformats.org/officeDocument/2006/relationships/notesSlide"/><Relationship Id="rId44" Target="slides/slide17.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From the top 10 influencers who had the most negative sentiment, we were able to observe that they tend to locate in a big city like Los Angeles. However, from our findings and further research, we noticed that some users who seem to have negative sentiments were falsely categorized into having negative sentiments.</a:t>
            </a:r>
          </a:p>
          <a:p>
            <a:pPr lvl="0"/>
            <a:r>
              <a:rPr lang="en-US"/>
              <a:t>One of the users was a Japanese American Actor, who directly used words like Kung flu to tell people to stop using racist words. The overall message that he was giving out was advocating no violence towards the Asian community. Some users interacted with users with usernames that contains racial slurs like Chink. However, they did not directly make any negative statements towards the Asian community. Our learning from this analysis is that Network Analysis provides a piece of key information about how negatively influential they could be. However, it isn't always accurate because we are only looking at the words they use instead of the context.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Retweets-</a:t>
            </a:r>
          </a:p>
          <a:p>
            <a:pPr lvl="0"/>
            <a:r>
              <a:rPr lang="en-US"/>
              <a:t>Can you believe there are 1000s of articles for etiquette when retweeting? and Influencers are leveraging this so they can make a successful tweet.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6.png" Type="http://schemas.openxmlformats.org/officeDocument/2006/relationships/image"/><Relationship Id="rId4" Target="../media/image1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jpe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B1A1A"/>
        </a:solidFill>
      </p:bgPr>
    </p:bg>
    <p:spTree>
      <p:nvGrpSpPr>
        <p:cNvPr id="1" name=""/>
        <p:cNvGrpSpPr/>
        <p:nvPr/>
      </p:nvGrpSpPr>
      <p:grpSpPr>
        <a:xfrm>
          <a:off x="0" y="0"/>
          <a:ext cx="0" cy="0"/>
          <a:chOff x="0" y="0"/>
          <a:chExt cx="0" cy="0"/>
        </a:xfrm>
      </p:grpSpPr>
      <p:grpSp>
        <p:nvGrpSpPr>
          <p:cNvPr name="Group 2" id="2"/>
          <p:cNvGrpSpPr/>
          <p:nvPr/>
        </p:nvGrpSpPr>
        <p:grpSpPr>
          <a:xfrm rot="0">
            <a:off x="1028700" y="8991875"/>
            <a:ext cx="686391" cy="266425"/>
            <a:chOff x="0" y="0"/>
            <a:chExt cx="1105903" cy="429260"/>
          </a:xfrm>
        </p:grpSpPr>
        <p:sp>
          <p:nvSpPr>
            <p:cNvPr name="Freeform 3" id="3"/>
            <p:cNvSpPr/>
            <p:nvPr/>
          </p:nvSpPr>
          <p:spPr>
            <a:xfrm>
              <a:off x="0" y="-5080"/>
              <a:ext cx="1105903" cy="434340"/>
            </a:xfrm>
            <a:custGeom>
              <a:avLst/>
              <a:gdLst/>
              <a:ahLst/>
              <a:cxnLst/>
              <a:rect r="r" b="b" t="t" l="l"/>
              <a:pathLst>
                <a:path h="434340" w="1105903">
                  <a:moveTo>
                    <a:pt x="1088123" y="187960"/>
                  </a:moveTo>
                  <a:lnTo>
                    <a:pt x="826503" y="11430"/>
                  </a:lnTo>
                  <a:cubicBezTo>
                    <a:pt x="808723" y="0"/>
                    <a:pt x="785863" y="3810"/>
                    <a:pt x="773163" y="21590"/>
                  </a:cubicBezTo>
                  <a:cubicBezTo>
                    <a:pt x="761733" y="39370"/>
                    <a:pt x="765543" y="62230"/>
                    <a:pt x="783323" y="74930"/>
                  </a:cubicBezTo>
                  <a:lnTo>
                    <a:pt x="942073" y="181610"/>
                  </a:lnTo>
                  <a:lnTo>
                    <a:pt x="0" y="181610"/>
                  </a:lnTo>
                  <a:lnTo>
                    <a:pt x="0" y="257810"/>
                  </a:lnTo>
                  <a:lnTo>
                    <a:pt x="942073" y="257810"/>
                  </a:lnTo>
                  <a:lnTo>
                    <a:pt x="783323" y="364490"/>
                  </a:lnTo>
                  <a:cubicBezTo>
                    <a:pt x="765543" y="375920"/>
                    <a:pt x="761733" y="400050"/>
                    <a:pt x="773163" y="417830"/>
                  </a:cubicBezTo>
                  <a:cubicBezTo>
                    <a:pt x="780783" y="429260"/>
                    <a:pt x="792213" y="434340"/>
                    <a:pt x="804913" y="434340"/>
                  </a:cubicBezTo>
                  <a:cubicBezTo>
                    <a:pt x="812533" y="434340"/>
                    <a:pt x="820153" y="431800"/>
                    <a:pt x="826503" y="427990"/>
                  </a:cubicBezTo>
                  <a:lnTo>
                    <a:pt x="1089393" y="251460"/>
                  </a:lnTo>
                  <a:cubicBezTo>
                    <a:pt x="1099553" y="243840"/>
                    <a:pt x="1105903" y="232410"/>
                    <a:pt x="1105903" y="219710"/>
                  </a:cubicBezTo>
                  <a:cubicBezTo>
                    <a:pt x="1105903" y="207010"/>
                    <a:pt x="1099553" y="195580"/>
                    <a:pt x="1088123" y="187960"/>
                  </a:cubicBezTo>
                  <a:close/>
                </a:path>
              </a:pathLst>
            </a:custGeom>
            <a:solidFill>
              <a:srgbClr val="1B1A1A"/>
            </a:solidFill>
          </p:spPr>
        </p:sp>
      </p:grpSp>
      <p:pic>
        <p:nvPicPr>
          <p:cNvPr name="Picture 4" id="4"/>
          <p:cNvPicPr>
            <a:picLocks noChangeAspect="true"/>
          </p:cNvPicPr>
          <p:nvPr/>
        </p:nvPicPr>
        <p:blipFill>
          <a:blip r:embed="rId2"/>
          <a:srcRect l="0" t="28647" r="0" b="25418"/>
          <a:stretch>
            <a:fillRect/>
          </a:stretch>
        </p:blipFill>
        <p:spPr>
          <a:xfrm flipH="false" flipV="false" rot="0">
            <a:off x="43373" y="4046857"/>
            <a:ext cx="18244627" cy="5587000"/>
          </a:xfrm>
          <a:prstGeom prst="rect">
            <a:avLst/>
          </a:prstGeom>
        </p:spPr>
      </p:pic>
      <p:grpSp>
        <p:nvGrpSpPr>
          <p:cNvPr name="Group 5" id="5"/>
          <p:cNvGrpSpPr/>
          <p:nvPr/>
        </p:nvGrpSpPr>
        <p:grpSpPr>
          <a:xfrm rot="0">
            <a:off x="0" y="1472633"/>
            <a:ext cx="12656485" cy="2761802"/>
            <a:chOff x="0" y="0"/>
            <a:chExt cx="16875313" cy="3682402"/>
          </a:xfrm>
        </p:grpSpPr>
        <p:sp>
          <p:nvSpPr>
            <p:cNvPr name="AutoShape 6" id="6"/>
            <p:cNvSpPr/>
            <p:nvPr/>
          </p:nvSpPr>
          <p:spPr>
            <a:xfrm rot="0">
              <a:off x="0" y="0"/>
              <a:ext cx="16875313" cy="3682402"/>
            </a:xfrm>
            <a:prstGeom prst="rect">
              <a:avLst/>
            </a:prstGeom>
            <a:solidFill>
              <a:srgbClr val="38B6FF"/>
            </a:solidFill>
          </p:spPr>
        </p:sp>
        <p:sp>
          <p:nvSpPr>
            <p:cNvPr name="TextBox 7" id="7"/>
            <p:cNvSpPr txBox="true"/>
            <p:nvPr/>
          </p:nvSpPr>
          <p:spPr>
            <a:xfrm rot="0">
              <a:off x="711583" y="619742"/>
              <a:ext cx="15452148" cy="2509593"/>
            </a:xfrm>
            <a:prstGeom prst="rect">
              <a:avLst/>
            </a:prstGeom>
          </p:spPr>
          <p:txBody>
            <a:bodyPr anchor="t" rtlCol="false" tIns="0" lIns="0" bIns="0" rIns="0">
              <a:spAutoFit/>
            </a:bodyPr>
            <a:lstStyle/>
            <a:p>
              <a:pPr>
                <a:lnSpc>
                  <a:spcPts val="7276"/>
                </a:lnSpc>
              </a:pPr>
              <a:r>
                <a:rPr lang="en-US" sz="6615">
                  <a:solidFill>
                    <a:srgbClr val="1B1A1A"/>
                  </a:solidFill>
                  <a:latin typeface="Muli Black Bold"/>
                </a:rPr>
                <a:t>S</a:t>
              </a:r>
              <a:r>
                <a:rPr lang="en-US" sz="6615">
                  <a:solidFill>
                    <a:srgbClr val="1B1A1A"/>
                  </a:solidFill>
                  <a:latin typeface="Muli Black Bold"/>
                </a:rPr>
                <a:t>OCIAL MEDIA ANALYSIS OF ANTI-ASIAN TWEETS  </a:t>
              </a:r>
            </a:p>
          </p:txBody>
        </p:sp>
      </p:grpSp>
      <p:sp>
        <p:nvSpPr>
          <p:cNvPr name="TextBox 8" id="8"/>
          <p:cNvSpPr txBox="true"/>
          <p:nvPr/>
        </p:nvSpPr>
        <p:spPr>
          <a:xfrm rot="0">
            <a:off x="487626" y="9789912"/>
            <a:ext cx="16996192" cy="28650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Bold Bold"/>
              </a:rPr>
              <a:t>Gowtami Khambhampati | Rathi Kannan | Shreya Bakshi | Kevin McKinney | Alyssa Yoonji Bae | Danqing(Iris) Wang | Sungsoo(Rick) Kim</a:t>
            </a:r>
            <a:r>
              <a:rPr lang="en-US" sz="2005">
                <a:solidFill>
                  <a:srgbClr val="FFFFFF"/>
                </a:solidFill>
                <a:latin typeface="Muli Bold Bold"/>
              </a:rPr>
              <a:t>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38B6FF"/>
        </a:solidFill>
      </p:bgPr>
    </p:bg>
    <p:spTree>
      <p:nvGrpSpPr>
        <p:cNvPr id="1" name=""/>
        <p:cNvGrpSpPr/>
        <p:nvPr/>
      </p:nvGrpSpPr>
      <p:grpSpPr>
        <a:xfrm>
          <a:off x="0" y="0"/>
          <a:ext cx="0" cy="0"/>
          <a:chOff x="0" y="0"/>
          <a:chExt cx="0" cy="0"/>
        </a:xfrm>
      </p:grpSpPr>
      <p:sp>
        <p:nvSpPr>
          <p:cNvPr name="AutoShape 2" id="2"/>
          <p:cNvSpPr/>
          <p:nvPr/>
        </p:nvSpPr>
        <p:spPr>
          <a:xfrm rot="0">
            <a:off x="5714906" y="0"/>
            <a:ext cx="12582619" cy="10287000"/>
          </a:xfrm>
          <a:prstGeom prst="rect">
            <a:avLst/>
          </a:prstGeom>
          <a:solidFill>
            <a:srgbClr val="FFFFFF"/>
          </a:solidFill>
        </p:spPr>
      </p:sp>
      <p:grpSp>
        <p:nvGrpSpPr>
          <p:cNvPr name="Group 3" id="3"/>
          <p:cNvGrpSpPr/>
          <p:nvPr/>
        </p:nvGrpSpPr>
        <p:grpSpPr>
          <a:xfrm rot="0">
            <a:off x="323158" y="543322"/>
            <a:ext cx="5024924" cy="9200355"/>
            <a:chOff x="0" y="0"/>
            <a:chExt cx="6699899" cy="12267141"/>
          </a:xfrm>
        </p:grpSpPr>
        <p:sp>
          <p:nvSpPr>
            <p:cNvPr name="AutoShape 4" id="4"/>
            <p:cNvSpPr/>
            <p:nvPr/>
          </p:nvSpPr>
          <p:spPr>
            <a:xfrm rot="0">
              <a:off x="0" y="12257159"/>
              <a:ext cx="6699899" cy="9981"/>
            </a:xfrm>
            <a:prstGeom prst="rect">
              <a:avLst/>
            </a:prstGeom>
            <a:solidFill>
              <a:srgbClr val="1B1A1A"/>
            </a:solidFill>
          </p:spPr>
        </p:sp>
        <p:sp>
          <p:nvSpPr>
            <p:cNvPr name="TextBox 5" id="5"/>
            <p:cNvSpPr txBox="true"/>
            <p:nvPr/>
          </p:nvSpPr>
          <p:spPr>
            <a:xfrm rot="0">
              <a:off x="0" y="38100"/>
              <a:ext cx="6699899" cy="3110356"/>
            </a:xfrm>
            <a:prstGeom prst="rect">
              <a:avLst/>
            </a:prstGeom>
          </p:spPr>
          <p:txBody>
            <a:bodyPr anchor="t" rtlCol="false" tIns="0" lIns="0" bIns="0" rIns="0">
              <a:spAutoFit/>
            </a:bodyPr>
            <a:lstStyle/>
            <a:p>
              <a:pPr>
                <a:lnSpc>
                  <a:spcPts val="6016"/>
                </a:lnSpc>
              </a:pPr>
              <a:r>
                <a:rPr lang="en-US" sz="5469">
                  <a:solidFill>
                    <a:srgbClr val="1B1A1A"/>
                  </a:solidFill>
                  <a:latin typeface="Muli Black Bold"/>
                </a:rPr>
                <a:t>Clusters of  Homogenous Tweets</a:t>
              </a:r>
            </a:p>
          </p:txBody>
        </p:sp>
        <p:sp>
          <p:nvSpPr>
            <p:cNvPr name="TextBox 6" id="6"/>
            <p:cNvSpPr txBox="true"/>
            <p:nvPr/>
          </p:nvSpPr>
          <p:spPr>
            <a:xfrm rot="0">
              <a:off x="0" y="3555014"/>
              <a:ext cx="6699899" cy="8314636"/>
            </a:xfrm>
            <a:prstGeom prst="rect">
              <a:avLst/>
            </a:prstGeom>
          </p:spPr>
          <p:txBody>
            <a:bodyPr anchor="t" rtlCol="false" tIns="0" lIns="0" bIns="0" rIns="0">
              <a:spAutoFit/>
            </a:bodyPr>
            <a:lstStyle/>
            <a:p>
              <a:pPr>
                <a:lnSpc>
                  <a:spcPts val="2578"/>
                </a:lnSpc>
              </a:pPr>
              <a:r>
                <a:rPr lang="en-US" sz="2343">
                  <a:solidFill>
                    <a:srgbClr val="1B1A1A"/>
                  </a:solidFill>
                  <a:latin typeface="Muli Bold"/>
                </a:rPr>
                <a:t>Evidence of clear clusters at US North-East and California</a:t>
              </a:r>
            </a:p>
            <a:p>
              <a:pPr>
                <a:lnSpc>
                  <a:spcPts val="2578"/>
                </a:lnSpc>
              </a:pPr>
            </a:p>
            <a:p>
              <a:pPr>
                <a:lnSpc>
                  <a:spcPts val="2578"/>
                </a:lnSpc>
              </a:pPr>
              <a:r>
                <a:rPr lang="en-US" sz="2343">
                  <a:solidFill>
                    <a:srgbClr val="1B1A1A"/>
                  </a:solidFill>
                  <a:latin typeface="Muli Bold"/>
                </a:rPr>
                <a:t>Big</a:t>
              </a:r>
              <a:r>
                <a:rPr lang="en-US" sz="2343">
                  <a:solidFill>
                    <a:srgbClr val="1B1A1A"/>
                  </a:solidFill>
                  <a:latin typeface="Muli Bold"/>
                </a:rPr>
                <a:t> cities like Los Angeles, Washington D.C, New York seem  to be in the cluster</a:t>
              </a:r>
            </a:p>
            <a:p>
              <a:pPr>
                <a:lnSpc>
                  <a:spcPts val="2578"/>
                </a:lnSpc>
              </a:pPr>
            </a:p>
            <a:p>
              <a:pPr>
                <a:lnSpc>
                  <a:spcPts val="2578"/>
                </a:lnSpc>
              </a:pPr>
              <a:r>
                <a:rPr lang="en-US" sz="2343">
                  <a:solidFill>
                    <a:srgbClr val="1B1A1A"/>
                  </a:solidFill>
                  <a:latin typeface="Muli Bold"/>
                </a:rPr>
                <a:t>These cities have significant Asian population and being the political and financial epicenter of the country, anything that happens here attracts worldwide attention</a:t>
              </a:r>
            </a:p>
            <a:p>
              <a:pPr>
                <a:lnSpc>
                  <a:spcPts val="2578"/>
                </a:lnSpc>
              </a:pPr>
            </a:p>
            <a:p>
              <a:pPr>
                <a:lnSpc>
                  <a:spcPts val="2578"/>
                </a:lnSpc>
              </a:pPr>
              <a:r>
                <a:rPr lang="en-US" sz="2343">
                  <a:solidFill>
                    <a:srgbClr val="1B1A1A"/>
                  </a:solidFill>
                  <a:latin typeface="Muli Bold"/>
                </a:rPr>
                <a:t>Thus, the impact of discrimination and hate on a group in such cities is much more long-term and systemic and the general feeling of fear and uncertainty spreads throughout the community at large</a:t>
              </a:r>
            </a:p>
          </p:txBody>
        </p:sp>
      </p:grpSp>
      <p:pic>
        <p:nvPicPr>
          <p:cNvPr name="Picture 7" id="7"/>
          <p:cNvPicPr>
            <a:picLocks noChangeAspect="true"/>
          </p:cNvPicPr>
          <p:nvPr/>
        </p:nvPicPr>
        <p:blipFill>
          <a:blip r:embed="rId2"/>
          <a:srcRect l="2666" t="0" r="10559" b="0"/>
          <a:stretch>
            <a:fillRect/>
          </a:stretch>
        </p:blipFill>
        <p:spPr>
          <a:xfrm flipH="false" flipV="false" rot="0">
            <a:off x="5705381" y="2352470"/>
            <a:ext cx="12582619" cy="6905830"/>
          </a:xfrm>
          <a:prstGeom prst="rect">
            <a:avLst/>
          </a:prstGeom>
        </p:spPr>
      </p:pic>
    </p:spTree>
  </p:cSld>
  <p:clrMapOvr>
    <a:masterClrMapping/>
  </p:clrMapOvr>
</p:sld>
</file>

<file path=ppt/slides/slide11.xml><?xml version="1.0" encoding="utf-8"?>
<p:sld xmlns:p="http://schemas.openxmlformats.org/presentationml/2006/main" xmlns:a="http://schemas.openxmlformats.org/drawingml/2006/main">
  <p:cSld>
    <p:bg>
      <p:bgPr>
        <a:solidFill>
          <a:srgbClr val="1B1A1A"/>
        </a:solidFill>
      </p:bgPr>
    </p:bg>
    <p:spTree>
      <p:nvGrpSpPr>
        <p:cNvPr id="1" name=""/>
        <p:cNvGrpSpPr/>
        <p:nvPr/>
      </p:nvGrpSpPr>
      <p:grpSpPr>
        <a:xfrm>
          <a:off x="0" y="0"/>
          <a:ext cx="0" cy="0"/>
          <a:chOff x="0" y="0"/>
          <a:chExt cx="0" cy="0"/>
        </a:xfrm>
      </p:grpSpPr>
      <p:grpSp>
        <p:nvGrpSpPr>
          <p:cNvPr name="Group 2" id="2"/>
          <p:cNvGrpSpPr/>
          <p:nvPr/>
        </p:nvGrpSpPr>
        <p:grpSpPr>
          <a:xfrm rot="0">
            <a:off x="-1071922" y="1028700"/>
            <a:ext cx="7996236" cy="780660"/>
            <a:chOff x="0" y="0"/>
            <a:chExt cx="10661647" cy="1040880"/>
          </a:xfrm>
        </p:grpSpPr>
        <p:sp>
          <p:nvSpPr>
            <p:cNvPr name="AutoShape 3" id="3"/>
            <p:cNvSpPr/>
            <p:nvPr/>
          </p:nvSpPr>
          <p:spPr>
            <a:xfrm rot="0">
              <a:off x="0" y="0"/>
              <a:ext cx="10661647" cy="1040880"/>
            </a:xfrm>
            <a:prstGeom prst="rect">
              <a:avLst/>
            </a:prstGeom>
            <a:solidFill>
              <a:srgbClr val="38B6FF"/>
            </a:solidFill>
          </p:spPr>
        </p:sp>
        <p:sp>
          <p:nvSpPr>
            <p:cNvPr name="TextBox 4" id="4"/>
            <p:cNvSpPr txBox="true"/>
            <p:nvPr/>
          </p:nvSpPr>
          <p:spPr>
            <a:xfrm rot="0">
              <a:off x="2729562" y="244215"/>
              <a:ext cx="7168633" cy="581025"/>
            </a:xfrm>
            <a:prstGeom prst="rect">
              <a:avLst/>
            </a:prstGeom>
          </p:spPr>
          <p:txBody>
            <a:bodyPr anchor="t" rtlCol="false" tIns="0" lIns="0" bIns="0" rIns="0">
              <a:spAutoFit/>
            </a:bodyPr>
            <a:lstStyle/>
            <a:p>
              <a:pPr>
                <a:lnSpc>
                  <a:spcPts val="3300"/>
                </a:lnSpc>
              </a:pPr>
              <a:r>
                <a:rPr lang="en-US" sz="3000">
                  <a:solidFill>
                    <a:srgbClr val="FFFFFF"/>
                  </a:solidFill>
                  <a:latin typeface="Muli Bold"/>
                </a:rPr>
                <a:t>Word Association Findings</a:t>
              </a:r>
            </a:p>
          </p:txBody>
        </p:sp>
      </p:grpSp>
      <p:sp>
        <p:nvSpPr>
          <p:cNvPr name="TextBox 5" id="5"/>
          <p:cNvSpPr txBox="true"/>
          <p:nvPr/>
        </p:nvSpPr>
        <p:spPr>
          <a:xfrm rot="0">
            <a:off x="5944114" y="2395837"/>
            <a:ext cx="980199"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New Haven</a:t>
            </a:r>
          </a:p>
        </p:txBody>
      </p:sp>
      <p:sp>
        <p:nvSpPr>
          <p:cNvPr name="TextBox 6" id="6"/>
          <p:cNvSpPr txBox="true"/>
          <p:nvPr/>
        </p:nvSpPr>
        <p:spPr>
          <a:xfrm rot="0">
            <a:off x="12613790" y="6329109"/>
            <a:ext cx="374057"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reno</a:t>
            </a:r>
          </a:p>
        </p:txBody>
      </p:sp>
      <p:sp>
        <p:nvSpPr>
          <p:cNvPr name="TextBox 7" id="7"/>
          <p:cNvSpPr txBox="true"/>
          <p:nvPr/>
        </p:nvSpPr>
        <p:spPr>
          <a:xfrm rot="0">
            <a:off x="12553120" y="2384480"/>
            <a:ext cx="495397"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Bronx</a:t>
            </a:r>
          </a:p>
        </p:txBody>
      </p:sp>
      <p:grpSp>
        <p:nvGrpSpPr>
          <p:cNvPr name="Group 8" id="8"/>
          <p:cNvGrpSpPr/>
          <p:nvPr/>
        </p:nvGrpSpPr>
        <p:grpSpPr>
          <a:xfrm rot="0">
            <a:off x="1028989" y="2148494"/>
            <a:ext cx="5993245" cy="3540248"/>
            <a:chOff x="0" y="0"/>
            <a:chExt cx="4643846" cy="2743149"/>
          </a:xfrm>
        </p:grpSpPr>
        <p:sp>
          <p:nvSpPr>
            <p:cNvPr name="Freeform 9" id="9"/>
            <p:cNvSpPr/>
            <p:nvPr/>
          </p:nvSpPr>
          <p:spPr>
            <a:xfrm>
              <a:off x="0" y="0"/>
              <a:ext cx="4643846" cy="2743149"/>
            </a:xfrm>
            <a:custGeom>
              <a:avLst/>
              <a:gdLst/>
              <a:ahLst/>
              <a:cxnLst/>
              <a:rect r="r" b="b" t="t" l="l"/>
              <a:pathLst>
                <a:path h="2743149" w="4643846">
                  <a:moveTo>
                    <a:pt x="0" y="0"/>
                  </a:moveTo>
                  <a:lnTo>
                    <a:pt x="0" y="2743149"/>
                  </a:lnTo>
                  <a:lnTo>
                    <a:pt x="4643846" y="2743149"/>
                  </a:lnTo>
                  <a:lnTo>
                    <a:pt x="4643846" y="0"/>
                  </a:lnTo>
                  <a:lnTo>
                    <a:pt x="0" y="0"/>
                  </a:lnTo>
                  <a:close/>
                  <a:moveTo>
                    <a:pt x="4582886" y="2682189"/>
                  </a:moveTo>
                  <a:lnTo>
                    <a:pt x="59690" y="2682189"/>
                  </a:lnTo>
                  <a:lnTo>
                    <a:pt x="59690" y="59690"/>
                  </a:lnTo>
                  <a:lnTo>
                    <a:pt x="4582886" y="59690"/>
                  </a:lnTo>
                  <a:lnTo>
                    <a:pt x="4582886" y="2682189"/>
                  </a:lnTo>
                  <a:close/>
                </a:path>
              </a:pathLst>
            </a:custGeom>
            <a:solidFill>
              <a:srgbClr val="F0F0EE"/>
            </a:solidFill>
          </p:spPr>
        </p:sp>
      </p:grpSp>
      <p:sp>
        <p:nvSpPr>
          <p:cNvPr name="AutoShape 10" id="10"/>
          <p:cNvSpPr/>
          <p:nvPr/>
        </p:nvSpPr>
        <p:spPr>
          <a:xfrm rot="-3114">
            <a:off x="1028727" y="3232908"/>
            <a:ext cx="5993248" cy="0"/>
          </a:xfrm>
          <a:prstGeom prst="line">
            <a:avLst/>
          </a:prstGeom>
          <a:ln cap="rnd" w="66675">
            <a:solidFill>
              <a:srgbClr val="F0F0EE"/>
            </a:solidFill>
            <a:prstDash val="solid"/>
            <a:headEnd type="none" len="sm" w="sm"/>
            <a:tailEnd type="none" len="sm" w="sm"/>
          </a:ln>
        </p:spPr>
      </p:sp>
      <p:sp>
        <p:nvSpPr>
          <p:cNvPr name="AutoShape 11" id="11"/>
          <p:cNvSpPr/>
          <p:nvPr/>
        </p:nvSpPr>
        <p:spPr>
          <a:xfrm rot="10787">
            <a:off x="1029071" y="4467837"/>
            <a:ext cx="5993275" cy="0"/>
          </a:xfrm>
          <a:prstGeom prst="line">
            <a:avLst/>
          </a:prstGeom>
          <a:ln cap="rnd" w="66675">
            <a:solidFill>
              <a:srgbClr val="F0F0EE"/>
            </a:solidFill>
            <a:prstDash val="solid"/>
            <a:headEnd type="none" len="sm" w="sm"/>
            <a:tailEnd type="none" len="sm" w="sm"/>
          </a:ln>
        </p:spPr>
      </p:sp>
      <p:sp>
        <p:nvSpPr>
          <p:cNvPr name="AutoShape 12" id="12"/>
          <p:cNvSpPr/>
          <p:nvPr/>
        </p:nvSpPr>
        <p:spPr>
          <a:xfrm rot="-3114">
            <a:off x="1028727" y="2593631"/>
            <a:ext cx="5993248" cy="0"/>
          </a:xfrm>
          <a:prstGeom prst="line">
            <a:avLst/>
          </a:prstGeom>
          <a:ln cap="rnd" w="66675">
            <a:solidFill>
              <a:srgbClr val="F0F0EE"/>
            </a:solidFill>
            <a:prstDash val="solid"/>
            <a:headEnd type="none" len="sm" w="sm"/>
            <a:tailEnd type="none" len="sm" w="sm"/>
          </a:ln>
        </p:spPr>
      </p:sp>
      <p:sp>
        <p:nvSpPr>
          <p:cNvPr name="AutoShape 13" id="13"/>
          <p:cNvSpPr/>
          <p:nvPr/>
        </p:nvSpPr>
        <p:spPr>
          <a:xfrm rot="-5412452">
            <a:off x="3210231" y="3904282"/>
            <a:ext cx="3506262" cy="0"/>
          </a:xfrm>
          <a:prstGeom prst="line">
            <a:avLst/>
          </a:prstGeom>
          <a:ln cap="rnd" w="66675">
            <a:solidFill>
              <a:srgbClr val="F0F0EE"/>
            </a:solidFill>
            <a:prstDash val="solid"/>
            <a:headEnd type="none" len="sm" w="sm"/>
            <a:tailEnd type="none" len="sm" w="sm"/>
          </a:ln>
        </p:spPr>
      </p:sp>
      <p:sp>
        <p:nvSpPr>
          <p:cNvPr name="AutoShape 14" id="14"/>
          <p:cNvSpPr/>
          <p:nvPr/>
        </p:nvSpPr>
        <p:spPr>
          <a:xfrm rot="-5387208">
            <a:off x="1324567" y="3936860"/>
            <a:ext cx="3463815" cy="0"/>
          </a:xfrm>
          <a:prstGeom prst="line">
            <a:avLst/>
          </a:prstGeom>
          <a:ln cap="rnd" w="66675">
            <a:solidFill>
              <a:srgbClr val="F0F0EE"/>
            </a:solidFill>
            <a:prstDash val="solid"/>
            <a:headEnd type="none" len="sm" w="sm"/>
            <a:tailEnd type="none" len="sm" w="sm"/>
          </a:ln>
        </p:spPr>
      </p:sp>
      <p:sp>
        <p:nvSpPr>
          <p:cNvPr name="AutoShape 15" id="15"/>
          <p:cNvSpPr/>
          <p:nvPr/>
        </p:nvSpPr>
        <p:spPr>
          <a:xfrm rot="-5436877">
            <a:off x="4225086" y="3895806"/>
            <a:ext cx="3438056" cy="0"/>
          </a:xfrm>
          <a:prstGeom prst="line">
            <a:avLst/>
          </a:prstGeom>
          <a:ln cap="rnd" w="66675">
            <a:solidFill>
              <a:srgbClr val="F0F0EE"/>
            </a:solidFill>
            <a:prstDash val="solid"/>
            <a:headEnd type="none" len="sm" w="sm"/>
            <a:tailEnd type="none" len="sm" w="sm"/>
          </a:ln>
        </p:spPr>
      </p:sp>
      <p:sp>
        <p:nvSpPr>
          <p:cNvPr name="AutoShape 16" id="16"/>
          <p:cNvSpPr/>
          <p:nvPr/>
        </p:nvSpPr>
        <p:spPr>
          <a:xfrm rot="-5372337">
            <a:off x="347126" y="3910026"/>
            <a:ext cx="3409965" cy="0"/>
          </a:xfrm>
          <a:prstGeom prst="line">
            <a:avLst/>
          </a:prstGeom>
          <a:ln cap="rnd" w="66675">
            <a:solidFill>
              <a:srgbClr val="F0F0EE"/>
            </a:solidFill>
            <a:prstDash val="solid"/>
            <a:headEnd type="none" len="sm" w="sm"/>
            <a:tailEnd type="none" len="sm" w="sm"/>
          </a:ln>
        </p:spPr>
      </p:sp>
      <p:sp>
        <p:nvSpPr>
          <p:cNvPr name="TextBox 17" id="17"/>
          <p:cNvSpPr txBox="true"/>
          <p:nvPr/>
        </p:nvSpPr>
        <p:spPr>
          <a:xfrm rot="0">
            <a:off x="2237614" y="2395837"/>
            <a:ext cx="655436"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covid19</a:t>
            </a:r>
          </a:p>
        </p:txBody>
      </p:sp>
      <p:sp>
        <p:nvSpPr>
          <p:cNvPr name="TextBox 18" id="18"/>
          <p:cNvSpPr txBox="true"/>
          <p:nvPr/>
        </p:nvSpPr>
        <p:spPr>
          <a:xfrm rot="0">
            <a:off x="3213637" y="2395837"/>
            <a:ext cx="646849"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Kungflu</a:t>
            </a:r>
          </a:p>
        </p:txBody>
      </p:sp>
      <p:sp>
        <p:nvSpPr>
          <p:cNvPr name="TextBox 19" id="19"/>
          <p:cNvSpPr txBox="true"/>
          <p:nvPr/>
        </p:nvSpPr>
        <p:spPr>
          <a:xfrm rot="0">
            <a:off x="4225702" y="2395837"/>
            <a:ext cx="528632"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chinks</a:t>
            </a:r>
          </a:p>
        </p:txBody>
      </p:sp>
      <p:sp>
        <p:nvSpPr>
          <p:cNvPr name="TextBox 20" id="20"/>
          <p:cNvSpPr txBox="true"/>
          <p:nvPr/>
        </p:nvSpPr>
        <p:spPr>
          <a:xfrm rot="0">
            <a:off x="5198826" y="2395837"/>
            <a:ext cx="486698"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China</a:t>
            </a:r>
          </a:p>
        </p:txBody>
      </p:sp>
      <p:sp>
        <p:nvSpPr>
          <p:cNvPr name="AutoShape 21" id="21"/>
          <p:cNvSpPr/>
          <p:nvPr/>
        </p:nvSpPr>
        <p:spPr>
          <a:xfrm rot="10787">
            <a:off x="1029071" y="5072608"/>
            <a:ext cx="5993275" cy="0"/>
          </a:xfrm>
          <a:prstGeom prst="line">
            <a:avLst/>
          </a:prstGeom>
          <a:ln cap="rnd" w="66675">
            <a:solidFill>
              <a:srgbClr val="F0F0EE"/>
            </a:solidFill>
            <a:prstDash val="solid"/>
            <a:headEnd type="none" len="sm" w="sm"/>
            <a:tailEnd type="none" len="sm" w="sm"/>
          </a:ln>
        </p:spPr>
      </p:sp>
      <p:sp>
        <p:nvSpPr>
          <p:cNvPr name="AutoShape 22" id="22"/>
          <p:cNvSpPr/>
          <p:nvPr/>
        </p:nvSpPr>
        <p:spPr>
          <a:xfrm rot="10787">
            <a:off x="1029071" y="3843393"/>
            <a:ext cx="5993275" cy="0"/>
          </a:xfrm>
          <a:prstGeom prst="line">
            <a:avLst/>
          </a:prstGeom>
          <a:ln cap="rnd" w="66675">
            <a:solidFill>
              <a:srgbClr val="F0F0EE"/>
            </a:solidFill>
            <a:prstDash val="solid"/>
            <a:headEnd type="none" len="sm" w="sm"/>
            <a:tailEnd type="none" len="sm" w="sm"/>
          </a:ln>
        </p:spPr>
      </p:sp>
      <p:sp>
        <p:nvSpPr>
          <p:cNvPr name="AutoShape 23" id="23"/>
          <p:cNvSpPr/>
          <p:nvPr/>
        </p:nvSpPr>
        <p:spPr>
          <a:xfrm rot="-5387208">
            <a:off x="2256130" y="3936860"/>
            <a:ext cx="3463815" cy="0"/>
          </a:xfrm>
          <a:prstGeom prst="line">
            <a:avLst/>
          </a:prstGeom>
          <a:ln cap="rnd" w="66675">
            <a:solidFill>
              <a:srgbClr val="F0F0EE"/>
            </a:solidFill>
            <a:prstDash val="solid"/>
            <a:headEnd type="none" len="sm" w="sm"/>
            <a:tailEnd type="none" len="sm" w="sm"/>
          </a:ln>
        </p:spPr>
      </p:sp>
      <p:sp>
        <p:nvSpPr>
          <p:cNvPr name="TextBox 24" id="24"/>
          <p:cNvSpPr txBox="true"/>
          <p:nvPr/>
        </p:nvSpPr>
        <p:spPr>
          <a:xfrm rot="0">
            <a:off x="1246952" y="2905702"/>
            <a:ext cx="655436"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covid19</a:t>
            </a:r>
          </a:p>
        </p:txBody>
      </p:sp>
      <p:sp>
        <p:nvSpPr>
          <p:cNvPr name="TextBox 25" id="25"/>
          <p:cNvSpPr txBox="true"/>
          <p:nvPr/>
        </p:nvSpPr>
        <p:spPr>
          <a:xfrm rot="0">
            <a:off x="1255540" y="3473511"/>
            <a:ext cx="646849"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Kungflu</a:t>
            </a:r>
          </a:p>
        </p:txBody>
      </p:sp>
      <p:sp>
        <p:nvSpPr>
          <p:cNvPr name="TextBox 26" id="26"/>
          <p:cNvSpPr txBox="true"/>
          <p:nvPr/>
        </p:nvSpPr>
        <p:spPr>
          <a:xfrm rot="0">
            <a:off x="1255540" y="4076837"/>
            <a:ext cx="528632"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chinks</a:t>
            </a:r>
          </a:p>
        </p:txBody>
      </p:sp>
      <p:sp>
        <p:nvSpPr>
          <p:cNvPr name="TextBox 27" id="27"/>
          <p:cNvSpPr txBox="true"/>
          <p:nvPr/>
        </p:nvSpPr>
        <p:spPr>
          <a:xfrm rot="0">
            <a:off x="1297473" y="4688251"/>
            <a:ext cx="486698"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China</a:t>
            </a:r>
          </a:p>
        </p:txBody>
      </p:sp>
      <p:sp>
        <p:nvSpPr>
          <p:cNvPr name="TextBox 28" id="28"/>
          <p:cNvSpPr txBox="true"/>
          <p:nvPr/>
        </p:nvSpPr>
        <p:spPr>
          <a:xfrm rot="0">
            <a:off x="1418813" y="5305425"/>
            <a:ext cx="244018"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NY</a:t>
            </a:r>
          </a:p>
        </p:txBody>
      </p:sp>
      <p:grpSp>
        <p:nvGrpSpPr>
          <p:cNvPr name="Group 29" id="29"/>
          <p:cNvGrpSpPr/>
          <p:nvPr/>
        </p:nvGrpSpPr>
        <p:grpSpPr>
          <a:xfrm rot="0">
            <a:off x="1028563" y="6115940"/>
            <a:ext cx="5993245" cy="3540248"/>
            <a:chOff x="0" y="0"/>
            <a:chExt cx="4643846" cy="2743149"/>
          </a:xfrm>
        </p:grpSpPr>
        <p:sp>
          <p:nvSpPr>
            <p:cNvPr name="Freeform 30" id="30"/>
            <p:cNvSpPr/>
            <p:nvPr/>
          </p:nvSpPr>
          <p:spPr>
            <a:xfrm>
              <a:off x="0" y="0"/>
              <a:ext cx="4643846" cy="2743149"/>
            </a:xfrm>
            <a:custGeom>
              <a:avLst/>
              <a:gdLst/>
              <a:ahLst/>
              <a:cxnLst/>
              <a:rect r="r" b="b" t="t" l="l"/>
              <a:pathLst>
                <a:path h="2743149" w="4643846">
                  <a:moveTo>
                    <a:pt x="0" y="0"/>
                  </a:moveTo>
                  <a:lnTo>
                    <a:pt x="0" y="2743149"/>
                  </a:lnTo>
                  <a:lnTo>
                    <a:pt x="4643846" y="2743149"/>
                  </a:lnTo>
                  <a:lnTo>
                    <a:pt x="4643846" y="0"/>
                  </a:lnTo>
                  <a:lnTo>
                    <a:pt x="0" y="0"/>
                  </a:lnTo>
                  <a:close/>
                  <a:moveTo>
                    <a:pt x="4582886" y="2682189"/>
                  </a:moveTo>
                  <a:lnTo>
                    <a:pt x="59690" y="2682189"/>
                  </a:lnTo>
                  <a:lnTo>
                    <a:pt x="59690" y="59690"/>
                  </a:lnTo>
                  <a:lnTo>
                    <a:pt x="4582886" y="59690"/>
                  </a:lnTo>
                  <a:lnTo>
                    <a:pt x="4582886" y="2682189"/>
                  </a:lnTo>
                  <a:close/>
                </a:path>
              </a:pathLst>
            </a:custGeom>
            <a:solidFill>
              <a:srgbClr val="F0F0EE"/>
            </a:solidFill>
          </p:spPr>
        </p:sp>
      </p:grpSp>
      <p:sp>
        <p:nvSpPr>
          <p:cNvPr name="AutoShape 31" id="31"/>
          <p:cNvSpPr/>
          <p:nvPr/>
        </p:nvSpPr>
        <p:spPr>
          <a:xfrm rot="-3114">
            <a:off x="1028300" y="7200354"/>
            <a:ext cx="5993248" cy="0"/>
          </a:xfrm>
          <a:prstGeom prst="line">
            <a:avLst/>
          </a:prstGeom>
          <a:ln cap="rnd" w="66675">
            <a:solidFill>
              <a:srgbClr val="F0F0EE"/>
            </a:solidFill>
            <a:prstDash val="solid"/>
            <a:headEnd type="none" len="sm" w="sm"/>
            <a:tailEnd type="none" len="sm" w="sm"/>
          </a:ln>
        </p:spPr>
      </p:sp>
      <p:sp>
        <p:nvSpPr>
          <p:cNvPr name="AutoShape 32" id="32"/>
          <p:cNvSpPr/>
          <p:nvPr/>
        </p:nvSpPr>
        <p:spPr>
          <a:xfrm rot="10787">
            <a:off x="1028644" y="8435283"/>
            <a:ext cx="5993275" cy="0"/>
          </a:xfrm>
          <a:prstGeom prst="line">
            <a:avLst/>
          </a:prstGeom>
          <a:ln cap="rnd" w="66675">
            <a:solidFill>
              <a:srgbClr val="F0F0EE"/>
            </a:solidFill>
            <a:prstDash val="solid"/>
            <a:headEnd type="none" len="sm" w="sm"/>
            <a:tailEnd type="none" len="sm" w="sm"/>
          </a:ln>
        </p:spPr>
      </p:sp>
      <p:sp>
        <p:nvSpPr>
          <p:cNvPr name="AutoShape 33" id="33"/>
          <p:cNvSpPr/>
          <p:nvPr/>
        </p:nvSpPr>
        <p:spPr>
          <a:xfrm rot="-3114">
            <a:off x="1028300" y="6561077"/>
            <a:ext cx="5993248" cy="0"/>
          </a:xfrm>
          <a:prstGeom prst="line">
            <a:avLst/>
          </a:prstGeom>
          <a:ln cap="rnd" w="66675">
            <a:solidFill>
              <a:srgbClr val="F0F0EE"/>
            </a:solidFill>
            <a:prstDash val="solid"/>
            <a:headEnd type="none" len="sm" w="sm"/>
            <a:tailEnd type="none" len="sm" w="sm"/>
          </a:ln>
        </p:spPr>
      </p:sp>
      <p:sp>
        <p:nvSpPr>
          <p:cNvPr name="AutoShape 34" id="34"/>
          <p:cNvSpPr/>
          <p:nvPr/>
        </p:nvSpPr>
        <p:spPr>
          <a:xfrm rot="-5412452">
            <a:off x="3209804" y="7871728"/>
            <a:ext cx="3506262" cy="0"/>
          </a:xfrm>
          <a:prstGeom prst="line">
            <a:avLst/>
          </a:prstGeom>
          <a:ln cap="rnd" w="66675">
            <a:solidFill>
              <a:srgbClr val="F0F0EE"/>
            </a:solidFill>
            <a:prstDash val="solid"/>
            <a:headEnd type="none" len="sm" w="sm"/>
            <a:tailEnd type="none" len="sm" w="sm"/>
          </a:ln>
        </p:spPr>
      </p:sp>
      <p:sp>
        <p:nvSpPr>
          <p:cNvPr name="AutoShape 35" id="35"/>
          <p:cNvSpPr/>
          <p:nvPr/>
        </p:nvSpPr>
        <p:spPr>
          <a:xfrm rot="-5387208">
            <a:off x="1324140" y="7904306"/>
            <a:ext cx="3463815" cy="0"/>
          </a:xfrm>
          <a:prstGeom prst="line">
            <a:avLst/>
          </a:prstGeom>
          <a:ln cap="rnd" w="66675">
            <a:solidFill>
              <a:srgbClr val="F0F0EE"/>
            </a:solidFill>
            <a:prstDash val="solid"/>
            <a:headEnd type="none" len="sm" w="sm"/>
            <a:tailEnd type="none" len="sm" w="sm"/>
          </a:ln>
        </p:spPr>
      </p:sp>
      <p:sp>
        <p:nvSpPr>
          <p:cNvPr name="AutoShape 36" id="36"/>
          <p:cNvSpPr/>
          <p:nvPr/>
        </p:nvSpPr>
        <p:spPr>
          <a:xfrm rot="-5436877">
            <a:off x="4224660" y="7863252"/>
            <a:ext cx="3438056" cy="0"/>
          </a:xfrm>
          <a:prstGeom prst="line">
            <a:avLst/>
          </a:prstGeom>
          <a:ln cap="rnd" w="66675">
            <a:solidFill>
              <a:srgbClr val="F0F0EE"/>
            </a:solidFill>
            <a:prstDash val="solid"/>
            <a:headEnd type="none" len="sm" w="sm"/>
            <a:tailEnd type="none" len="sm" w="sm"/>
          </a:ln>
        </p:spPr>
      </p:sp>
      <p:sp>
        <p:nvSpPr>
          <p:cNvPr name="AutoShape 37" id="37"/>
          <p:cNvSpPr/>
          <p:nvPr/>
        </p:nvSpPr>
        <p:spPr>
          <a:xfrm rot="-5372337">
            <a:off x="346700" y="7877473"/>
            <a:ext cx="3409965" cy="0"/>
          </a:xfrm>
          <a:prstGeom prst="line">
            <a:avLst/>
          </a:prstGeom>
          <a:ln cap="rnd" w="66675">
            <a:solidFill>
              <a:srgbClr val="F0F0EE"/>
            </a:solidFill>
            <a:prstDash val="solid"/>
            <a:headEnd type="none" len="sm" w="sm"/>
            <a:tailEnd type="none" len="sm" w="sm"/>
          </a:ln>
        </p:spPr>
      </p:sp>
      <p:sp>
        <p:nvSpPr>
          <p:cNvPr name="TextBox 38" id="38"/>
          <p:cNvSpPr txBox="true"/>
          <p:nvPr/>
        </p:nvSpPr>
        <p:spPr>
          <a:xfrm rot="0">
            <a:off x="2237187" y="6363283"/>
            <a:ext cx="655436"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covid19</a:t>
            </a:r>
          </a:p>
        </p:txBody>
      </p:sp>
      <p:sp>
        <p:nvSpPr>
          <p:cNvPr name="TextBox 39" id="39"/>
          <p:cNvSpPr txBox="true"/>
          <p:nvPr/>
        </p:nvSpPr>
        <p:spPr>
          <a:xfrm rot="0">
            <a:off x="3213211" y="6363283"/>
            <a:ext cx="646849"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Kungflu</a:t>
            </a:r>
          </a:p>
        </p:txBody>
      </p:sp>
      <p:sp>
        <p:nvSpPr>
          <p:cNvPr name="TextBox 40" id="40"/>
          <p:cNvSpPr txBox="true"/>
          <p:nvPr/>
        </p:nvSpPr>
        <p:spPr>
          <a:xfrm rot="0">
            <a:off x="4225276" y="6363283"/>
            <a:ext cx="528632"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chinks</a:t>
            </a:r>
          </a:p>
        </p:txBody>
      </p:sp>
      <p:sp>
        <p:nvSpPr>
          <p:cNvPr name="TextBox 41" id="41"/>
          <p:cNvSpPr txBox="true"/>
          <p:nvPr/>
        </p:nvSpPr>
        <p:spPr>
          <a:xfrm rot="0">
            <a:off x="5198399" y="6363283"/>
            <a:ext cx="486698"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China</a:t>
            </a:r>
          </a:p>
        </p:txBody>
      </p:sp>
      <p:sp>
        <p:nvSpPr>
          <p:cNvPr name="AutoShape 42" id="42"/>
          <p:cNvSpPr/>
          <p:nvPr/>
        </p:nvSpPr>
        <p:spPr>
          <a:xfrm rot="10787">
            <a:off x="1028644" y="9040054"/>
            <a:ext cx="5993275" cy="0"/>
          </a:xfrm>
          <a:prstGeom prst="line">
            <a:avLst/>
          </a:prstGeom>
          <a:ln cap="rnd" w="66675">
            <a:solidFill>
              <a:srgbClr val="F0F0EE"/>
            </a:solidFill>
            <a:prstDash val="solid"/>
            <a:headEnd type="none" len="sm" w="sm"/>
            <a:tailEnd type="none" len="sm" w="sm"/>
          </a:ln>
        </p:spPr>
      </p:sp>
      <p:sp>
        <p:nvSpPr>
          <p:cNvPr name="AutoShape 43" id="43"/>
          <p:cNvSpPr/>
          <p:nvPr/>
        </p:nvSpPr>
        <p:spPr>
          <a:xfrm rot="10787">
            <a:off x="1028644" y="7810839"/>
            <a:ext cx="5993275" cy="0"/>
          </a:xfrm>
          <a:prstGeom prst="line">
            <a:avLst/>
          </a:prstGeom>
          <a:ln cap="rnd" w="66675">
            <a:solidFill>
              <a:srgbClr val="F0F0EE"/>
            </a:solidFill>
            <a:prstDash val="solid"/>
            <a:headEnd type="none" len="sm" w="sm"/>
            <a:tailEnd type="none" len="sm" w="sm"/>
          </a:ln>
        </p:spPr>
      </p:sp>
      <p:sp>
        <p:nvSpPr>
          <p:cNvPr name="AutoShape 44" id="44"/>
          <p:cNvSpPr/>
          <p:nvPr/>
        </p:nvSpPr>
        <p:spPr>
          <a:xfrm rot="-5387208">
            <a:off x="2255703" y="7904306"/>
            <a:ext cx="3463815" cy="0"/>
          </a:xfrm>
          <a:prstGeom prst="line">
            <a:avLst/>
          </a:prstGeom>
          <a:ln cap="rnd" w="66675">
            <a:solidFill>
              <a:srgbClr val="F0F0EE"/>
            </a:solidFill>
            <a:prstDash val="solid"/>
            <a:headEnd type="none" len="sm" w="sm"/>
            <a:tailEnd type="none" len="sm" w="sm"/>
          </a:ln>
        </p:spPr>
      </p:sp>
      <p:sp>
        <p:nvSpPr>
          <p:cNvPr name="TextBox 45" id="45"/>
          <p:cNvSpPr txBox="true"/>
          <p:nvPr/>
        </p:nvSpPr>
        <p:spPr>
          <a:xfrm rot="0">
            <a:off x="1246525" y="6873148"/>
            <a:ext cx="655436"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covid19</a:t>
            </a:r>
          </a:p>
        </p:txBody>
      </p:sp>
      <p:sp>
        <p:nvSpPr>
          <p:cNvPr name="TextBox 46" id="46"/>
          <p:cNvSpPr txBox="true"/>
          <p:nvPr/>
        </p:nvSpPr>
        <p:spPr>
          <a:xfrm rot="0">
            <a:off x="1255113" y="7440957"/>
            <a:ext cx="646849"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Kungflu</a:t>
            </a:r>
          </a:p>
        </p:txBody>
      </p:sp>
      <p:sp>
        <p:nvSpPr>
          <p:cNvPr name="TextBox 47" id="47"/>
          <p:cNvSpPr txBox="true"/>
          <p:nvPr/>
        </p:nvSpPr>
        <p:spPr>
          <a:xfrm rot="0">
            <a:off x="1255113" y="8044283"/>
            <a:ext cx="528632"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chinks</a:t>
            </a:r>
          </a:p>
        </p:txBody>
      </p:sp>
      <p:sp>
        <p:nvSpPr>
          <p:cNvPr name="TextBox 48" id="48"/>
          <p:cNvSpPr txBox="true"/>
          <p:nvPr/>
        </p:nvSpPr>
        <p:spPr>
          <a:xfrm rot="0">
            <a:off x="1297047" y="8655698"/>
            <a:ext cx="486698"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China</a:t>
            </a:r>
          </a:p>
        </p:txBody>
      </p:sp>
      <p:sp>
        <p:nvSpPr>
          <p:cNvPr name="TextBox 49" id="49"/>
          <p:cNvSpPr txBox="true"/>
          <p:nvPr/>
        </p:nvSpPr>
        <p:spPr>
          <a:xfrm rot="0">
            <a:off x="1418386" y="9272871"/>
            <a:ext cx="244018"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NY</a:t>
            </a:r>
          </a:p>
        </p:txBody>
      </p:sp>
      <p:grpSp>
        <p:nvGrpSpPr>
          <p:cNvPr name="Group 50" id="50"/>
          <p:cNvGrpSpPr/>
          <p:nvPr/>
        </p:nvGrpSpPr>
        <p:grpSpPr>
          <a:xfrm rot="0">
            <a:off x="7362394" y="2137137"/>
            <a:ext cx="5993245" cy="3540248"/>
            <a:chOff x="0" y="0"/>
            <a:chExt cx="4643846" cy="2743149"/>
          </a:xfrm>
        </p:grpSpPr>
        <p:sp>
          <p:nvSpPr>
            <p:cNvPr name="Freeform 51" id="51"/>
            <p:cNvSpPr/>
            <p:nvPr/>
          </p:nvSpPr>
          <p:spPr>
            <a:xfrm>
              <a:off x="0" y="0"/>
              <a:ext cx="4643846" cy="2743149"/>
            </a:xfrm>
            <a:custGeom>
              <a:avLst/>
              <a:gdLst/>
              <a:ahLst/>
              <a:cxnLst/>
              <a:rect r="r" b="b" t="t" l="l"/>
              <a:pathLst>
                <a:path h="2743149" w="4643846">
                  <a:moveTo>
                    <a:pt x="0" y="0"/>
                  </a:moveTo>
                  <a:lnTo>
                    <a:pt x="0" y="2743149"/>
                  </a:lnTo>
                  <a:lnTo>
                    <a:pt x="4643846" y="2743149"/>
                  </a:lnTo>
                  <a:lnTo>
                    <a:pt x="4643846" y="0"/>
                  </a:lnTo>
                  <a:lnTo>
                    <a:pt x="0" y="0"/>
                  </a:lnTo>
                  <a:close/>
                  <a:moveTo>
                    <a:pt x="4582886" y="2682189"/>
                  </a:moveTo>
                  <a:lnTo>
                    <a:pt x="59690" y="2682189"/>
                  </a:lnTo>
                  <a:lnTo>
                    <a:pt x="59690" y="59690"/>
                  </a:lnTo>
                  <a:lnTo>
                    <a:pt x="4582886" y="59690"/>
                  </a:lnTo>
                  <a:lnTo>
                    <a:pt x="4582886" y="2682189"/>
                  </a:lnTo>
                  <a:close/>
                </a:path>
              </a:pathLst>
            </a:custGeom>
            <a:solidFill>
              <a:srgbClr val="F0F0EE"/>
            </a:solidFill>
          </p:spPr>
        </p:sp>
      </p:grpSp>
      <p:sp>
        <p:nvSpPr>
          <p:cNvPr name="AutoShape 52" id="52"/>
          <p:cNvSpPr/>
          <p:nvPr/>
        </p:nvSpPr>
        <p:spPr>
          <a:xfrm rot="-3114">
            <a:off x="7362131" y="3221551"/>
            <a:ext cx="5993248" cy="0"/>
          </a:xfrm>
          <a:prstGeom prst="line">
            <a:avLst/>
          </a:prstGeom>
          <a:ln cap="rnd" w="66675">
            <a:solidFill>
              <a:srgbClr val="F0F0EE"/>
            </a:solidFill>
            <a:prstDash val="solid"/>
            <a:headEnd type="none" len="sm" w="sm"/>
            <a:tailEnd type="none" len="sm" w="sm"/>
          </a:ln>
        </p:spPr>
      </p:sp>
      <p:sp>
        <p:nvSpPr>
          <p:cNvPr name="AutoShape 53" id="53"/>
          <p:cNvSpPr/>
          <p:nvPr/>
        </p:nvSpPr>
        <p:spPr>
          <a:xfrm rot="10787">
            <a:off x="7362475" y="4456480"/>
            <a:ext cx="5993275" cy="0"/>
          </a:xfrm>
          <a:prstGeom prst="line">
            <a:avLst/>
          </a:prstGeom>
          <a:ln cap="rnd" w="66675">
            <a:solidFill>
              <a:srgbClr val="F0F0EE"/>
            </a:solidFill>
            <a:prstDash val="solid"/>
            <a:headEnd type="none" len="sm" w="sm"/>
            <a:tailEnd type="none" len="sm" w="sm"/>
          </a:ln>
        </p:spPr>
      </p:sp>
      <p:sp>
        <p:nvSpPr>
          <p:cNvPr name="AutoShape 54" id="54"/>
          <p:cNvSpPr/>
          <p:nvPr/>
        </p:nvSpPr>
        <p:spPr>
          <a:xfrm rot="-3114">
            <a:off x="7362131" y="2582274"/>
            <a:ext cx="5993248" cy="0"/>
          </a:xfrm>
          <a:prstGeom prst="line">
            <a:avLst/>
          </a:prstGeom>
          <a:ln cap="rnd" w="66675">
            <a:solidFill>
              <a:srgbClr val="F0F0EE"/>
            </a:solidFill>
            <a:prstDash val="solid"/>
            <a:headEnd type="none" len="sm" w="sm"/>
            <a:tailEnd type="none" len="sm" w="sm"/>
          </a:ln>
        </p:spPr>
      </p:sp>
      <p:sp>
        <p:nvSpPr>
          <p:cNvPr name="AutoShape 55" id="55"/>
          <p:cNvSpPr/>
          <p:nvPr/>
        </p:nvSpPr>
        <p:spPr>
          <a:xfrm rot="-5412452">
            <a:off x="9543635" y="3892925"/>
            <a:ext cx="3506262" cy="0"/>
          </a:xfrm>
          <a:prstGeom prst="line">
            <a:avLst/>
          </a:prstGeom>
          <a:ln cap="rnd" w="66675">
            <a:solidFill>
              <a:srgbClr val="F0F0EE"/>
            </a:solidFill>
            <a:prstDash val="solid"/>
            <a:headEnd type="none" len="sm" w="sm"/>
            <a:tailEnd type="none" len="sm" w="sm"/>
          </a:ln>
        </p:spPr>
      </p:sp>
      <p:sp>
        <p:nvSpPr>
          <p:cNvPr name="AutoShape 56" id="56"/>
          <p:cNvSpPr/>
          <p:nvPr/>
        </p:nvSpPr>
        <p:spPr>
          <a:xfrm rot="-5387208">
            <a:off x="7657971" y="3925503"/>
            <a:ext cx="3463815" cy="0"/>
          </a:xfrm>
          <a:prstGeom prst="line">
            <a:avLst/>
          </a:prstGeom>
          <a:ln cap="rnd" w="66675">
            <a:solidFill>
              <a:srgbClr val="F0F0EE"/>
            </a:solidFill>
            <a:prstDash val="solid"/>
            <a:headEnd type="none" len="sm" w="sm"/>
            <a:tailEnd type="none" len="sm" w="sm"/>
          </a:ln>
        </p:spPr>
      </p:sp>
      <p:sp>
        <p:nvSpPr>
          <p:cNvPr name="AutoShape 57" id="57"/>
          <p:cNvSpPr/>
          <p:nvPr/>
        </p:nvSpPr>
        <p:spPr>
          <a:xfrm rot="-5436877">
            <a:off x="10558491" y="3884449"/>
            <a:ext cx="3438056" cy="0"/>
          </a:xfrm>
          <a:prstGeom prst="line">
            <a:avLst/>
          </a:prstGeom>
          <a:ln cap="rnd" w="66675">
            <a:solidFill>
              <a:srgbClr val="F0F0EE"/>
            </a:solidFill>
            <a:prstDash val="solid"/>
            <a:headEnd type="none" len="sm" w="sm"/>
            <a:tailEnd type="none" len="sm" w="sm"/>
          </a:ln>
        </p:spPr>
      </p:sp>
      <p:sp>
        <p:nvSpPr>
          <p:cNvPr name="AutoShape 58" id="58"/>
          <p:cNvSpPr/>
          <p:nvPr/>
        </p:nvSpPr>
        <p:spPr>
          <a:xfrm rot="-5372337">
            <a:off x="6680531" y="3898669"/>
            <a:ext cx="3409965" cy="0"/>
          </a:xfrm>
          <a:prstGeom prst="line">
            <a:avLst/>
          </a:prstGeom>
          <a:ln cap="rnd" w="66675">
            <a:solidFill>
              <a:srgbClr val="F0F0EE"/>
            </a:solidFill>
            <a:prstDash val="solid"/>
            <a:headEnd type="none" len="sm" w="sm"/>
            <a:tailEnd type="none" len="sm" w="sm"/>
          </a:ln>
        </p:spPr>
      </p:sp>
      <p:sp>
        <p:nvSpPr>
          <p:cNvPr name="TextBox 59" id="59"/>
          <p:cNvSpPr txBox="true"/>
          <p:nvPr/>
        </p:nvSpPr>
        <p:spPr>
          <a:xfrm rot="0">
            <a:off x="8571018" y="2384480"/>
            <a:ext cx="655436"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covid19</a:t>
            </a:r>
          </a:p>
        </p:txBody>
      </p:sp>
      <p:sp>
        <p:nvSpPr>
          <p:cNvPr name="TextBox 60" id="60"/>
          <p:cNvSpPr txBox="true"/>
          <p:nvPr/>
        </p:nvSpPr>
        <p:spPr>
          <a:xfrm rot="0">
            <a:off x="9547042" y="2384480"/>
            <a:ext cx="646849"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Kungflu</a:t>
            </a:r>
          </a:p>
        </p:txBody>
      </p:sp>
      <p:sp>
        <p:nvSpPr>
          <p:cNvPr name="TextBox 61" id="61"/>
          <p:cNvSpPr txBox="true"/>
          <p:nvPr/>
        </p:nvSpPr>
        <p:spPr>
          <a:xfrm rot="0">
            <a:off x="10559107" y="2384480"/>
            <a:ext cx="528632"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chinks</a:t>
            </a:r>
          </a:p>
        </p:txBody>
      </p:sp>
      <p:sp>
        <p:nvSpPr>
          <p:cNvPr name="TextBox 62" id="62"/>
          <p:cNvSpPr txBox="true"/>
          <p:nvPr/>
        </p:nvSpPr>
        <p:spPr>
          <a:xfrm rot="0">
            <a:off x="11532230" y="2384480"/>
            <a:ext cx="486698"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China</a:t>
            </a:r>
          </a:p>
        </p:txBody>
      </p:sp>
      <p:sp>
        <p:nvSpPr>
          <p:cNvPr name="AutoShape 63" id="63"/>
          <p:cNvSpPr/>
          <p:nvPr/>
        </p:nvSpPr>
        <p:spPr>
          <a:xfrm rot="10787">
            <a:off x="7362475" y="5061251"/>
            <a:ext cx="5993275" cy="0"/>
          </a:xfrm>
          <a:prstGeom prst="line">
            <a:avLst/>
          </a:prstGeom>
          <a:ln cap="rnd" w="66675">
            <a:solidFill>
              <a:srgbClr val="F0F0EE"/>
            </a:solidFill>
            <a:prstDash val="solid"/>
            <a:headEnd type="none" len="sm" w="sm"/>
            <a:tailEnd type="none" len="sm" w="sm"/>
          </a:ln>
        </p:spPr>
      </p:sp>
      <p:sp>
        <p:nvSpPr>
          <p:cNvPr name="AutoShape 64" id="64"/>
          <p:cNvSpPr/>
          <p:nvPr/>
        </p:nvSpPr>
        <p:spPr>
          <a:xfrm rot="10787">
            <a:off x="7362475" y="3832036"/>
            <a:ext cx="5993275" cy="0"/>
          </a:xfrm>
          <a:prstGeom prst="line">
            <a:avLst/>
          </a:prstGeom>
          <a:ln cap="rnd" w="66675">
            <a:solidFill>
              <a:srgbClr val="F0F0EE"/>
            </a:solidFill>
            <a:prstDash val="solid"/>
            <a:headEnd type="none" len="sm" w="sm"/>
            <a:tailEnd type="none" len="sm" w="sm"/>
          </a:ln>
        </p:spPr>
      </p:sp>
      <p:sp>
        <p:nvSpPr>
          <p:cNvPr name="AutoShape 65" id="65"/>
          <p:cNvSpPr/>
          <p:nvPr/>
        </p:nvSpPr>
        <p:spPr>
          <a:xfrm rot="-5387208">
            <a:off x="8589534" y="3925503"/>
            <a:ext cx="3463815" cy="0"/>
          </a:xfrm>
          <a:prstGeom prst="line">
            <a:avLst/>
          </a:prstGeom>
          <a:ln cap="rnd" w="66675">
            <a:solidFill>
              <a:srgbClr val="F0F0EE"/>
            </a:solidFill>
            <a:prstDash val="solid"/>
            <a:headEnd type="none" len="sm" w="sm"/>
            <a:tailEnd type="none" len="sm" w="sm"/>
          </a:ln>
        </p:spPr>
      </p:sp>
      <p:sp>
        <p:nvSpPr>
          <p:cNvPr name="TextBox 66" id="66"/>
          <p:cNvSpPr txBox="true"/>
          <p:nvPr/>
        </p:nvSpPr>
        <p:spPr>
          <a:xfrm rot="0">
            <a:off x="7580356" y="2894345"/>
            <a:ext cx="655436"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covid19</a:t>
            </a:r>
          </a:p>
        </p:txBody>
      </p:sp>
      <p:sp>
        <p:nvSpPr>
          <p:cNvPr name="TextBox 67" id="67"/>
          <p:cNvSpPr txBox="true"/>
          <p:nvPr/>
        </p:nvSpPr>
        <p:spPr>
          <a:xfrm rot="0">
            <a:off x="7588944" y="3462154"/>
            <a:ext cx="646849"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Kungflu</a:t>
            </a:r>
          </a:p>
        </p:txBody>
      </p:sp>
      <p:sp>
        <p:nvSpPr>
          <p:cNvPr name="TextBox 68" id="68"/>
          <p:cNvSpPr txBox="true"/>
          <p:nvPr/>
        </p:nvSpPr>
        <p:spPr>
          <a:xfrm rot="0">
            <a:off x="7588944" y="4065479"/>
            <a:ext cx="528632"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chinks</a:t>
            </a:r>
          </a:p>
        </p:txBody>
      </p:sp>
      <p:sp>
        <p:nvSpPr>
          <p:cNvPr name="TextBox 69" id="69"/>
          <p:cNvSpPr txBox="true"/>
          <p:nvPr/>
        </p:nvSpPr>
        <p:spPr>
          <a:xfrm rot="0">
            <a:off x="7630878" y="4676894"/>
            <a:ext cx="486698"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China</a:t>
            </a:r>
          </a:p>
        </p:txBody>
      </p:sp>
      <p:sp>
        <p:nvSpPr>
          <p:cNvPr name="TextBox 70" id="70"/>
          <p:cNvSpPr txBox="true"/>
          <p:nvPr/>
        </p:nvSpPr>
        <p:spPr>
          <a:xfrm rot="0">
            <a:off x="7752217" y="5294068"/>
            <a:ext cx="244018"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NY</a:t>
            </a:r>
          </a:p>
        </p:txBody>
      </p:sp>
      <p:grpSp>
        <p:nvGrpSpPr>
          <p:cNvPr name="Group 71" id="71"/>
          <p:cNvGrpSpPr/>
          <p:nvPr/>
        </p:nvGrpSpPr>
        <p:grpSpPr>
          <a:xfrm rot="0">
            <a:off x="7361967" y="6104583"/>
            <a:ext cx="5993245" cy="3540248"/>
            <a:chOff x="0" y="0"/>
            <a:chExt cx="4643846" cy="2743149"/>
          </a:xfrm>
        </p:grpSpPr>
        <p:sp>
          <p:nvSpPr>
            <p:cNvPr name="Freeform 72" id="72"/>
            <p:cNvSpPr/>
            <p:nvPr/>
          </p:nvSpPr>
          <p:spPr>
            <a:xfrm>
              <a:off x="0" y="0"/>
              <a:ext cx="4643846" cy="2743149"/>
            </a:xfrm>
            <a:custGeom>
              <a:avLst/>
              <a:gdLst/>
              <a:ahLst/>
              <a:cxnLst/>
              <a:rect r="r" b="b" t="t" l="l"/>
              <a:pathLst>
                <a:path h="2743149" w="4643846">
                  <a:moveTo>
                    <a:pt x="0" y="0"/>
                  </a:moveTo>
                  <a:lnTo>
                    <a:pt x="0" y="2743149"/>
                  </a:lnTo>
                  <a:lnTo>
                    <a:pt x="4643846" y="2743149"/>
                  </a:lnTo>
                  <a:lnTo>
                    <a:pt x="4643846" y="0"/>
                  </a:lnTo>
                  <a:lnTo>
                    <a:pt x="0" y="0"/>
                  </a:lnTo>
                  <a:close/>
                  <a:moveTo>
                    <a:pt x="4582886" y="2682189"/>
                  </a:moveTo>
                  <a:lnTo>
                    <a:pt x="59690" y="2682189"/>
                  </a:lnTo>
                  <a:lnTo>
                    <a:pt x="59690" y="59690"/>
                  </a:lnTo>
                  <a:lnTo>
                    <a:pt x="4582886" y="59690"/>
                  </a:lnTo>
                  <a:lnTo>
                    <a:pt x="4582886" y="2682189"/>
                  </a:lnTo>
                  <a:close/>
                </a:path>
              </a:pathLst>
            </a:custGeom>
            <a:solidFill>
              <a:srgbClr val="F0F0EE"/>
            </a:solidFill>
          </p:spPr>
        </p:sp>
      </p:grpSp>
      <p:sp>
        <p:nvSpPr>
          <p:cNvPr name="AutoShape 73" id="73"/>
          <p:cNvSpPr/>
          <p:nvPr/>
        </p:nvSpPr>
        <p:spPr>
          <a:xfrm rot="-3114">
            <a:off x="7361704" y="7188997"/>
            <a:ext cx="5993248" cy="0"/>
          </a:xfrm>
          <a:prstGeom prst="line">
            <a:avLst/>
          </a:prstGeom>
          <a:ln cap="rnd" w="66675">
            <a:solidFill>
              <a:srgbClr val="F0F0EE"/>
            </a:solidFill>
            <a:prstDash val="solid"/>
            <a:headEnd type="none" len="sm" w="sm"/>
            <a:tailEnd type="none" len="sm" w="sm"/>
          </a:ln>
        </p:spPr>
      </p:sp>
      <p:sp>
        <p:nvSpPr>
          <p:cNvPr name="AutoShape 74" id="74"/>
          <p:cNvSpPr/>
          <p:nvPr/>
        </p:nvSpPr>
        <p:spPr>
          <a:xfrm rot="10787">
            <a:off x="7362049" y="8423926"/>
            <a:ext cx="5993275" cy="0"/>
          </a:xfrm>
          <a:prstGeom prst="line">
            <a:avLst/>
          </a:prstGeom>
          <a:ln cap="rnd" w="66675">
            <a:solidFill>
              <a:srgbClr val="F0F0EE"/>
            </a:solidFill>
            <a:prstDash val="solid"/>
            <a:headEnd type="none" len="sm" w="sm"/>
            <a:tailEnd type="none" len="sm" w="sm"/>
          </a:ln>
        </p:spPr>
      </p:sp>
      <p:sp>
        <p:nvSpPr>
          <p:cNvPr name="AutoShape 75" id="75"/>
          <p:cNvSpPr/>
          <p:nvPr/>
        </p:nvSpPr>
        <p:spPr>
          <a:xfrm rot="-3114">
            <a:off x="7361704" y="6549720"/>
            <a:ext cx="5993248" cy="0"/>
          </a:xfrm>
          <a:prstGeom prst="line">
            <a:avLst/>
          </a:prstGeom>
          <a:ln cap="rnd" w="66675">
            <a:solidFill>
              <a:srgbClr val="F0F0EE"/>
            </a:solidFill>
            <a:prstDash val="solid"/>
            <a:headEnd type="none" len="sm" w="sm"/>
            <a:tailEnd type="none" len="sm" w="sm"/>
          </a:ln>
        </p:spPr>
      </p:sp>
      <p:sp>
        <p:nvSpPr>
          <p:cNvPr name="AutoShape 76" id="76"/>
          <p:cNvSpPr/>
          <p:nvPr/>
        </p:nvSpPr>
        <p:spPr>
          <a:xfrm rot="-5412452">
            <a:off x="9543208" y="7860371"/>
            <a:ext cx="3506262" cy="0"/>
          </a:xfrm>
          <a:prstGeom prst="line">
            <a:avLst/>
          </a:prstGeom>
          <a:ln cap="rnd" w="66675">
            <a:solidFill>
              <a:srgbClr val="F0F0EE"/>
            </a:solidFill>
            <a:prstDash val="solid"/>
            <a:headEnd type="none" len="sm" w="sm"/>
            <a:tailEnd type="none" len="sm" w="sm"/>
          </a:ln>
        </p:spPr>
      </p:sp>
      <p:sp>
        <p:nvSpPr>
          <p:cNvPr name="AutoShape 77" id="77"/>
          <p:cNvSpPr/>
          <p:nvPr/>
        </p:nvSpPr>
        <p:spPr>
          <a:xfrm rot="-5387208">
            <a:off x="7657544" y="7892949"/>
            <a:ext cx="3463815" cy="0"/>
          </a:xfrm>
          <a:prstGeom prst="line">
            <a:avLst/>
          </a:prstGeom>
          <a:ln cap="rnd" w="66675">
            <a:solidFill>
              <a:srgbClr val="F0F0EE"/>
            </a:solidFill>
            <a:prstDash val="solid"/>
            <a:headEnd type="none" len="sm" w="sm"/>
            <a:tailEnd type="none" len="sm" w="sm"/>
          </a:ln>
        </p:spPr>
      </p:sp>
      <p:sp>
        <p:nvSpPr>
          <p:cNvPr name="AutoShape 78" id="78"/>
          <p:cNvSpPr/>
          <p:nvPr/>
        </p:nvSpPr>
        <p:spPr>
          <a:xfrm rot="-5436877">
            <a:off x="10558064" y="7851895"/>
            <a:ext cx="3438056" cy="0"/>
          </a:xfrm>
          <a:prstGeom prst="line">
            <a:avLst/>
          </a:prstGeom>
          <a:ln cap="rnd" w="66675">
            <a:solidFill>
              <a:srgbClr val="F0F0EE"/>
            </a:solidFill>
            <a:prstDash val="solid"/>
            <a:headEnd type="none" len="sm" w="sm"/>
            <a:tailEnd type="none" len="sm" w="sm"/>
          </a:ln>
        </p:spPr>
      </p:sp>
      <p:sp>
        <p:nvSpPr>
          <p:cNvPr name="AutoShape 79" id="79"/>
          <p:cNvSpPr/>
          <p:nvPr/>
        </p:nvSpPr>
        <p:spPr>
          <a:xfrm rot="-5372337">
            <a:off x="6680104" y="7866116"/>
            <a:ext cx="3409965" cy="0"/>
          </a:xfrm>
          <a:prstGeom prst="line">
            <a:avLst/>
          </a:prstGeom>
          <a:ln cap="rnd" w="66675">
            <a:solidFill>
              <a:srgbClr val="F0F0EE"/>
            </a:solidFill>
            <a:prstDash val="solid"/>
            <a:headEnd type="none" len="sm" w="sm"/>
            <a:tailEnd type="none" len="sm" w="sm"/>
          </a:ln>
        </p:spPr>
      </p:sp>
      <p:sp>
        <p:nvSpPr>
          <p:cNvPr name="TextBox 80" id="80"/>
          <p:cNvSpPr txBox="true"/>
          <p:nvPr/>
        </p:nvSpPr>
        <p:spPr>
          <a:xfrm rot="0">
            <a:off x="8570592" y="6351926"/>
            <a:ext cx="655436"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covid19</a:t>
            </a:r>
          </a:p>
        </p:txBody>
      </p:sp>
      <p:sp>
        <p:nvSpPr>
          <p:cNvPr name="TextBox 81" id="81"/>
          <p:cNvSpPr txBox="true"/>
          <p:nvPr/>
        </p:nvSpPr>
        <p:spPr>
          <a:xfrm rot="0">
            <a:off x="9546615" y="6351926"/>
            <a:ext cx="646849"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Kungflu</a:t>
            </a:r>
          </a:p>
        </p:txBody>
      </p:sp>
      <p:sp>
        <p:nvSpPr>
          <p:cNvPr name="TextBox 82" id="82"/>
          <p:cNvSpPr txBox="true"/>
          <p:nvPr/>
        </p:nvSpPr>
        <p:spPr>
          <a:xfrm rot="0">
            <a:off x="10558680" y="6351926"/>
            <a:ext cx="528632"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chinks</a:t>
            </a:r>
          </a:p>
        </p:txBody>
      </p:sp>
      <p:sp>
        <p:nvSpPr>
          <p:cNvPr name="TextBox 83" id="83"/>
          <p:cNvSpPr txBox="true"/>
          <p:nvPr/>
        </p:nvSpPr>
        <p:spPr>
          <a:xfrm rot="0">
            <a:off x="11531803" y="6351926"/>
            <a:ext cx="486698"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China</a:t>
            </a:r>
          </a:p>
        </p:txBody>
      </p:sp>
      <p:sp>
        <p:nvSpPr>
          <p:cNvPr name="AutoShape 84" id="84"/>
          <p:cNvSpPr/>
          <p:nvPr/>
        </p:nvSpPr>
        <p:spPr>
          <a:xfrm rot="10787">
            <a:off x="7362049" y="9028697"/>
            <a:ext cx="5993275" cy="0"/>
          </a:xfrm>
          <a:prstGeom prst="line">
            <a:avLst/>
          </a:prstGeom>
          <a:ln cap="rnd" w="66675">
            <a:solidFill>
              <a:srgbClr val="F0F0EE"/>
            </a:solidFill>
            <a:prstDash val="solid"/>
            <a:headEnd type="none" len="sm" w="sm"/>
            <a:tailEnd type="none" len="sm" w="sm"/>
          </a:ln>
        </p:spPr>
      </p:sp>
      <p:sp>
        <p:nvSpPr>
          <p:cNvPr name="AutoShape 85" id="85"/>
          <p:cNvSpPr/>
          <p:nvPr/>
        </p:nvSpPr>
        <p:spPr>
          <a:xfrm rot="10787">
            <a:off x="7362049" y="7799482"/>
            <a:ext cx="5993275" cy="0"/>
          </a:xfrm>
          <a:prstGeom prst="line">
            <a:avLst/>
          </a:prstGeom>
          <a:ln cap="rnd" w="66675">
            <a:solidFill>
              <a:srgbClr val="F0F0EE"/>
            </a:solidFill>
            <a:prstDash val="solid"/>
            <a:headEnd type="none" len="sm" w="sm"/>
            <a:tailEnd type="none" len="sm" w="sm"/>
          </a:ln>
        </p:spPr>
      </p:sp>
      <p:sp>
        <p:nvSpPr>
          <p:cNvPr name="AutoShape 86" id="86"/>
          <p:cNvSpPr/>
          <p:nvPr/>
        </p:nvSpPr>
        <p:spPr>
          <a:xfrm rot="-5387208">
            <a:off x="8589108" y="7892949"/>
            <a:ext cx="3463815" cy="0"/>
          </a:xfrm>
          <a:prstGeom prst="line">
            <a:avLst/>
          </a:prstGeom>
          <a:ln cap="rnd" w="66675">
            <a:solidFill>
              <a:srgbClr val="F0F0EE"/>
            </a:solidFill>
            <a:prstDash val="solid"/>
            <a:headEnd type="none" len="sm" w="sm"/>
            <a:tailEnd type="none" len="sm" w="sm"/>
          </a:ln>
        </p:spPr>
      </p:sp>
      <p:sp>
        <p:nvSpPr>
          <p:cNvPr name="TextBox 87" id="87"/>
          <p:cNvSpPr txBox="true"/>
          <p:nvPr/>
        </p:nvSpPr>
        <p:spPr>
          <a:xfrm rot="0">
            <a:off x="7579930" y="6861791"/>
            <a:ext cx="655436"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covid19</a:t>
            </a:r>
          </a:p>
        </p:txBody>
      </p:sp>
      <p:sp>
        <p:nvSpPr>
          <p:cNvPr name="TextBox 88" id="88"/>
          <p:cNvSpPr txBox="true"/>
          <p:nvPr/>
        </p:nvSpPr>
        <p:spPr>
          <a:xfrm rot="0">
            <a:off x="7588517" y="7429600"/>
            <a:ext cx="646849"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Kungflu</a:t>
            </a:r>
          </a:p>
        </p:txBody>
      </p:sp>
      <p:sp>
        <p:nvSpPr>
          <p:cNvPr name="TextBox 89" id="89"/>
          <p:cNvSpPr txBox="true"/>
          <p:nvPr/>
        </p:nvSpPr>
        <p:spPr>
          <a:xfrm rot="0">
            <a:off x="7588517" y="8032926"/>
            <a:ext cx="528632"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chinks</a:t>
            </a:r>
          </a:p>
        </p:txBody>
      </p:sp>
      <p:sp>
        <p:nvSpPr>
          <p:cNvPr name="TextBox 90" id="90"/>
          <p:cNvSpPr txBox="true"/>
          <p:nvPr/>
        </p:nvSpPr>
        <p:spPr>
          <a:xfrm rot="0">
            <a:off x="7630451" y="8644340"/>
            <a:ext cx="486698"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China</a:t>
            </a:r>
          </a:p>
        </p:txBody>
      </p:sp>
      <p:sp>
        <p:nvSpPr>
          <p:cNvPr name="TextBox 91" id="91"/>
          <p:cNvSpPr txBox="true"/>
          <p:nvPr/>
        </p:nvSpPr>
        <p:spPr>
          <a:xfrm rot="0">
            <a:off x="7751791" y="9261514"/>
            <a:ext cx="244018"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NY</a:t>
            </a:r>
          </a:p>
        </p:txBody>
      </p:sp>
      <p:sp>
        <p:nvSpPr>
          <p:cNvPr name="TextBox 92" id="92"/>
          <p:cNvSpPr txBox="true"/>
          <p:nvPr/>
        </p:nvSpPr>
        <p:spPr>
          <a:xfrm rot="0">
            <a:off x="4412128" y="2848660"/>
            <a:ext cx="152757"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0</a:t>
            </a:r>
          </a:p>
        </p:txBody>
      </p:sp>
      <p:sp>
        <p:nvSpPr>
          <p:cNvPr name="TextBox 93" id="93"/>
          <p:cNvSpPr txBox="true"/>
          <p:nvPr/>
        </p:nvSpPr>
        <p:spPr>
          <a:xfrm rot="0">
            <a:off x="5180928" y="2848660"/>
            <a:ext cx="519470"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1.33</a:t>
            </a:r>
          </a:p>
        </p:txBody>
      </p:sp>
      <p:sp>
        <p:nvSpPr>
          <p:cNvPr name="TextBox 94" id="94"/>
          <p:cNvSpPr txBox="true"/>
          <p:nvPr/>
        </p:nvSpPr>
        <p:spPr>
          <a:xfrm rot="0">
            <a:off x="6206594" y="2848660"/>
            <a:ext cx="519470"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2.58</a:t>
            </a:r>
          </a:p>
        </p:txBody>
      </p:sp>
      <p:sp>
        <p:nvSpPr>
          <p:cNvPr name="TextBox 95" id="95"/>
          <p:cNvSpPr txBox="true"/>
          <p:nvPr/>
        </p:nvSpPr>
        <p:spPr>
          <a:xfrm rot="0">
            <a:off x="3275815" y="2848660"/>
            <a:ext cx="519470"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0.81</a:t>
            </a:r>
          </a:p>
        </p:txBody>
      </p:sp>
      <p:sp>
        <p:nvSpPr>
          <p:cNvPr name="TextBox 96" id="96"/>
          <p:cNvSpPr txBox="true"/>
          <p:nvPr/>
        </p:nvSpPr>
        <p:spPr>
          <a:xfrm rot="0">
            <a:off x="4421653" y="3427826"/>
            <a:ext cx="152757"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0</a:t>
            </a:r>
          </a:p>
        </p:txBody>
      </p:sp>
      <p:sp>
        <p:nvSpPr>
          <p:cNvPr name="TextBox 97" id="97"/>
          <p:cNvSpPr txBox="true"/>
          <p:nvPr/>
        </p:nvSpPr>
        <p:spPr>
          <a:xfrm rot="0">
            <a:off x="5180928" y="3427826"/>
            <a:ext cx="519470"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0.39</a:t>
            </a:r>
          </a:p>
        </p:txBody>
      </p:sp>
      <p:sp>
        <p:nvSpPr>
          <p:cNvPr name="TextBox 98" id="98"/>
          <p:cNvSpPr txBox="true"/>
          <p:nvPr/>
        </p:nvSpPr>
        <p:spPr>
          <a:xfrm rot="0">
            <a:off x="6206594" y="3427826"/>
            <a:ext cx="519470"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8.60</a:t>
            </a:r>
          </a:p>
        </p:txBody>
      </p:sp>
      <p:sp>
        <p:nvSpPr>
          <p:cNvPr name="TextBox 99" id="99"/>
          <p:cNvSpPr txBox="true"/>
          <p:nvPr/>
        </p:nvSpPr>
        <p:spPr>
          <a:xfrm rot="0">
            <a:off x="5257306" y="4076837"/>
            <a:ext cx="366712"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0.1</a:t>
            </a:r>
          </a:p>
        </p:txBody>
      </p:sp>
      <p:sp>
        <p:nvSpPr>
          <p:cNvPr name="TextBox 100" id="100"/>
          <p:cNvSpPr txBox="true"/>
          <p:nvPr/>
        </p:nvSpPr>
        <p:spPr>
          <a:xfrm rot="0">
            <a:off x="6206594" y="4076837"/>
            <a:ext cx="519470"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1.06</a:t>
            </a:r>
          </a:p>
        </p:txBody>
      </p:sp>
      <p:sp>
        <p:nvSpPr>
          <p:cNvPr name="TextBox 101" id="101"/>
          <p:cNvSpPr txBox="true"/>
          <p:nvPr/>
        </p:nvSpPr>
        <p:spPr>
          <a:xfrm rot="0">
            <a:off x="6196786" y="4631209"/>
            <a:ext cx="519470"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0.56</a:t>
            </a:r>
          </a:p>
        </p:txBody>
      </p:sp>
      <p:sp>
        <p:nvSpPr>
          <p:cNvPr name="TextBox 102" id="102"/>
          <p:cNvSpPr txBox="true"/>
          <p:nvPr/>
        </p:nvSpPr>
        <p:spPr>
          <a:xfrm rot="0">
            <a:off x="10745532" y="2877954"/>
            <a:ext cx="152757"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0</a:t>
            </a:r>
          </a:p>
        </p:txBody>
      </p:sp>
      <p:sp>
        <p:nvSpPr>
          <p:cNvPr name="TextBox 103" id="103"/>
          <p:cNvSpPr txBox="true"/>
          <p:nvPr/>
        </p:nvSpPr>
        <p:spPr>
          <a:xfrm rot="0">
            <a:off x="11514332" y="2877954"/>
            <a:ext cx="519470"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1.61</a:t>
            </a:r>
          </a:p>
        </p:txBody>
      </p:sp>
      <p:sp>
        <p:nvSpPr>
          <p:cNvPr name="TextBox 104" id="104"/>
          <p:cNvSpPr txBox="true"/>
          <p:nvPr/>
        </p:nvSpPr>
        <p:spPr>
          <a:xfrm rot="0">
            <a:off x="12723354" y="2877954"/>
            <a:ext cx="152757"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0</a:t>
            </a:r>
          </a:p>
        </p:txBody>
      </p:sp>
      <p:sp>
        <p:nvSpPr>
          <p:cNvPr name="TextBox 105" id="105"/>
          <p:cNvSpPr txBox="true"/>
          <p:nvPr/>
        </p:nvSpPr>
        <p:spPr>
          <a:xfrm rot="0">
            <a:off x="9609219" y="2877954"/>
            <a:ext cx="519470"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0.82</a:t>
            </a:r>
          </a:p>
        </p:txBody>
      </p:sp>
      <p:sp>
        <p:nvSpPr>
          <p:cNvPr name="TextBox 106" id="106"/>
          <p:cNvSpPr txBox="true"/>
          <p:nvPr/>
        </p:nvSpPr>
        <p:spPr>
          <a:xfrm rot="0">
            <a:off x="10745532" y="3457120"/>
            <a:ext cx="152757"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0</a:t>
            </a:r>
          </a:p>
        </p:txBody>
      </p:sp>
      <p:sp>
        <p:nvSpPr>
          <p:cNvPr name="TextBox 107" id="107"/>
          <p:cNvSpPr txBox="true"/>
          <p:nvPr/>
        </p:nvSpPr>
        <p:spPr>
          <a:xfrm rot="0">
            <a:off x="11514332" y="3457120"/>
            <a:ext cx="519470"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0.39</a:t>
            </a:r>
          </a:p>
        </p:txBody>
      </p:sp>
      <p:sp>
        <p:nvSpPr>
          <p:cNvPr name="TextBox 108" id="108"/>
          <p:cNvSpPr txBox="true"/>
          <p:nvPr/>
        </p:nvSpPr>
        <p:spPr>
          <a:xfrm rot="0">
            <a:off x="12723354" y="3457120"/>
            <a:ext cx="152757"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0</a:t>
            </a:r>
          </a:p>
        </p:txBody>
      </p:sp>
      <p:sp>
        <p:nvSpPr>
          <p:cNvPr name="TextBox 109" id="109"/>
          <p:cNvSpPr txBox="true"/>
          <p:nvPr/>
        </p:nvSpPr>
        <p:spPr>
          <a:xfrm rot="0">
            <a:off x="11514332" y="4106130"/>
            <a:ext cx="519470"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0.11</a:t>
            </a:r>
          </a:p>
        </p:txBody>
      </p:sp>
      <p:sp>
        <p:nvSpPr>
          <p:cNvPr name="TextBox 110" id="110"/>
          <p:cNvSpPr txBox="true"/>
          <p:nvPr/>
        </p:nvSpPr>
        <p:spPr>
          <a:xfrm rot="0">
            <a:off x="12463679" y="4106130"/>
            <a:ext cx="672108"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13.95</a:t>
            </a:r>
          </a:p>
        </p:txBody>
      </p:sp>
      <p:sp>
        <p:nvSpPr>
          <p:cNvPr name="TextBox 111" id="111"/>
          <p:cNvSpPr txBox="true"/>
          <p:nvPr/>
        </p:nvSpPr>
        <p:spPr>
          <a:xfrm rot="0">
            <a:off x="12713546" y="4660503"/>
            <a:ext cx="152757"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0</a:t>
            </a:r>
          </a:p>
        </p:txBody>
      </p:sp>
      <p:sp>
        <p:nvSpPr>
          <p:cNvPr name="TextBox 112" id="112"/>
          <p:cNvSpPr txBox="true"/>
          <p:nvPr/>
        </p:nvSpPr>
        <p:spPr>
          <a:xfrm rot="0">
            <a:off x="4412128" y="6801963"/>
            <a:ext cx="152757"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0</a:t>
            </a:r>
          </a:p>
        </p:txBody>
      </p:sp>
      <p:sp>
        <p:nvSpPr>
          <p:cNvPr name="TextBox 113" id="113"/>
          <p:cNvSpPr txBox="true"/>
          <p:nvPr/>
        </p:nvSpPr>
        <p:spPr>
          <a:xfrm rot="0">
            <a:off x="5180928" y="6801963"/>
            <a:ext cx="519470"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1.08</a:t>
            </a:r>
          </a:p>
        </p:txBody>
      </p:sp>
      <p:sp>
        <p:nvSpPr>
          <p:cNvPr name="TextBox 114" id="114"/>
          <p:cNvSpPr txBox="true"/>
          <p:nvPr/>
        </p:nvSpPr>
        <p:spPr>
          <a:xfrm rot="0">
            <a:off x="6206594" y="6801963"/>
            <a:ext cx="519470"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2.75</a:t>
            </a:r>
          </a:p>
        </p:txBody>
      </p:sp>
      <p:sp>
        <p:nvSpPr>
          <p:cNvPr name="TextBox 115" id="115"/>
          <p:cNvSpPr txBox="true"/>
          <p:nvPr/>
        </p:nvSpPr>
        <p:spPr>
          <a:xfrm rot="0">
            <a:off x="3459171" y="6801963"/>
            <a:ext cx="152757"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0</a:t>
            </a:r>
          </a:p>
        </p:txBody>
      </p:sp>
      <p:sp>
        <p:nvSpPr>
          <p:cNvPr name="TextBox 116" id="116"/>
          <p:cNvSpPr txBox="true"/>
          <p:nvPr/>
        </p:nvSpPr>
        <p:spPr>
          <a:xfrm rot="0">
            <a:off x="4412128" y="7381129"/>
            <a:ext cx="152757"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0</a:t>
            </a:r>
          </a:p>
        </p:txBody>
      </p:sp>
      <p:sp>
        <p:nvSpPr>
          <p:cNvPr name="TextBox 117" id="117"/>
          <p:cNvSpPr txBox="true"/>
          <p:nvPr/>
        </p:nvSpPr>
        <p:spPr>
          <a:xfrm rot="0">
            <a:off x="5180928" y="7381129"/>
            <a:ext cx="519470"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0.39</a:t>
            </a:r>
          </a:p>
        </p:txBody>
      </p:sp>
      <p:sp>
        <p:nvSpPr>
          <p:cNvPr name="TextBox 118" id="118"/>
          <p:cNvSpPr txBox="true"/>
          <p:nvPr/>
        </p:nvSpPr>
        <p:spPr>
          <a:xfrm rot="0">
            <a:off x="6206594" y="7381129"/>
            <a:ext cx="519470"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0.92</a:t>
            </a:r>
          </a:p>
        </p:txBody>
      </p:sp>
      <p:sp>
        <p:nvSpPr>
          <p:cNvPr name="TextBox 119" id="119"/>
          <p:cNvSpPr txBox="true"/>
          <p:nvPr/>
        </p:nvSpPr>
        <p:spPr>
          <a:xfrm rot="0">
            <a:off x="5180928" y="8030139"/>
            <a:ext cx="519470"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0.11</a:t>
            </a:r>
          </a:p>
        </p:txBody>
      </p:sp>
      <p:sp>
        <p:nvSpPr>
          <p:cNvPr name="TextBox 120" id="120"/>
          <p:cNvSpPr txBox="true"/>
          <p:nvPr/>
        </p:nvSpPr>
        <p:spPr>
          <a:xfrm rot="0">
            <a:off x="6389950" y="8030139"/>
            <a:ext cx="152757"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0</a:t>
            </a:r>
          </a:p>
        </p:txBody>
      </p:sp>
      <p:sp>
        <p:nvSpPr>
          <p:cNvPr name="TextBox 121" id="121"/>
          <p:cNvSpPr txBox="true"/>
          <p:nvPr/>
        </p:nvSpPr>
        <p:spPr>
          <a:xfrm rot="0">
            <a:off x="6196786" y="8584512"/>
            <a:ext cx="519470"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1.95</a:t>
            </a:r>
          </a:p>
        </p:txBody>
      </p:sp>
      <p:sp>
        <p:nvSpPr>
          <p:cNvPr name="TextBox 122" id="122"/>
          <p:cNvSpPr txBox="true"/>
          <p:nvPr/>
        </p:nvSpPr>
        <p:spPr>
          <a:xfrm rot="-59999">
            <a:off x="10755057" y="6831256"/>
            <a:ext cx="152757"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0</a:t>
            </a:r>
          </a:p>
        </p:txBody>
      </p:sp>
      <p:sp>
        <p:nvSpPr>
          <p:cNvPr name="TextBox 123" id="123"/>
          <p:cNvSpPr txBox="true"/>
          <p:nvPr/>
        </p:nvSpPr>
        <p:spPr>
          <a:xfrm rot="0">
            <a:off x="11514332" y="6831256"/>
            <a:ext cx="519470"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1.08</a:t>
            </a:r>
          </a:p>
        </p:txBody>
      </p:sp>
      <p:sp>
        <p:nvSpPr>
          <p:cNvPr name="TextBox 124" id="124"/>
          <p:cNvSpPr txBox="true"/>
          <p:nvPr/>
        </p:nvSpPr>
        <p:spPr>
          <a:xfrm rot="0">
            <a:off x="12539998" y="6831256"/>
            <a:ext cx="519470"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2.07</a:t>
            </a:r>
          </a:p>
        </p:txBody>
      </p:sp>
      <p:sp>
        <p:nvSpPr>
          <p:cNvPr name="TextBox 125" id="125"/>
          <p:cNvSpPr txBox="true"/>
          <p:nvPr/>
        </p:nvSpPr>
        <p:spPr>
          <a:xfrm rot="0">
            <a:off x="9609219" y="6831256"/>
            <a:ext cx="519470"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1.13</a:t>
            </a:r>
          </a:p>
        </p:txBody>
      </p:sp>
      <p:sp>
        <p:nvSpPr>
          <p:cNvPr name="TextBox 126" id="126"/>
          <p:cNvSpPr txBox="true"/>
          <p:nvPr/>
        </p:nvSpPr>
        <p:spPr>
          <a:xfrm rot="0">
            <a:off x="10745532" y="7410423"/>
            <a:ext cx="152757"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0</a:t>
            </a:r>
          </a:p>
        </p:txBody>
      </p:sp>
      <p:sp>
        <p:nvSpPr>
          <p:cNvPr name="TextBox 127" id="127"/>
          <p:cNvSpPr txBox="true"/>
          <p:nvPr/>
        </p:nvSpPr>
        <p:spPr>
          <a:xfrm rot="0">
            <a:off x="11514332" y="7410423"/>
            <a:ext cx="519470"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0.39</a:t>
            </a:r>
          </a:p>
        </p:txBody>
      </p:sp>
      <p:sp>
        <p:nvSpPr>
          <p:cNvPr name="TextBox 128" id="128"/>
          <p:cNvSpPr txBox="true"/>
          <p:nvPr/>
        </p:nvSpPr>
        <p:spPr>
          <a:xfrm rot="0">
            <a:off x="12723354" y="7410423"/>
            <a:ext cx="152757"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0</a:t>
            </a:r>
          </a:p>
        </p:txBody>
      </p:sp>
      <p:sp>
        <p:nvSpPr>
          <p:cNvPr name="TextBox 129" id="129"/>
          <p:cNvSpPr txBox="true"/>
          <p:nvPr/>
        </p:nvSpPr>
        <p:spPr>
          <a:xfrm rot="0">
            <a:off x="11514332" y="8059433"/>
            <a:ext cx="519470"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0.10</a:t>
            </a:r>
          </a:p>
        </p:txBody>
      </p:sp>
      <p:sp>
        <p:nvSpPr>
          <p:cNvPr name="TextBox 130" id="130"/>
          <p:cNvSpPr txBox="true"/>
          <p:nvPr/>
        </p:nvSpPr>
        <p:spPr>
          <a:xfrm rot="0">
            <a:off x="12539998" y="8059433"/>
            <a:ext cx="519470"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6.81</a:t>
            </a:r>
          </a:p>
        </p:txBody>
      </p:sp>
      <p:sp>
        <p:nvSpPr>
          <p:cNvPr name="TextBox 131" id="131"/>
          <p:cNvSpPr txBox="true"/>
          <p:nvPr/>
        </p:nvSpPr>
        <p:spPr>
          <a:xfrm rot="0">
            <a:off x="12530190" y="8613806"/>
            <a:ext cx="519470"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1.80</a:t>
            </a:r>
          </a:p>
        </p:txBody>
      </p:sp>
      <p:sp>
        <p:nvSpPr>
          <p:cNvPr name="TextBox 132" id="132"/>
          <p:cNvSpPr txBox="true"/>
          <p:nvPr/>
        </p:nvSpPr>
        <p:spPr>
          <a:xfrm rot="0">
            <a:off x="5965205" y="6329109"/>
            <a:ext cx="1187971"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fortlauderdale</a:t>
            </a:r>
          </a:p>
        </p:txBody>
      </p:sp>
      <p:grpSp>
        <p:nvGrpSpPr>
          <p:cNvPr name="Group 133" id="133"/>
          <p:cNvGrpSpPr>
            <a:grpSpLocks noChangeAspect="true"/>
          </p:cNvGrpSpPr>
          <p:nvPr/>
        </p:nvGrpSpPr>
        <p:grpSpPr>
          <a:xfrm rot="0">
            <a:off x="5928685" y="2881680"/>
            <a:ext cx="1054193" cy="1054193"/>
            <a:chOff x="0" y="0"/>
            <a:chExt cx="6355080" cy="6355080"/>
          </a:xfrm>
        </p:grpSpPr>
        <p:sp>
          <p:nvSpPr>
            <p:cNvPr name="Freeform 134" id="134"/>
            <p:cNvSpPr/>
            <p:nvPr/>
          </p:nvSpPr>
          <p:spPr>
            <a:xfrm>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D5744E"/>
            </a:solidFill>
          </p:spPr>
        </p:sp>
      </p:grpSp>
      <p:grpSp>
        <p:nvGrpSpPr>
          <p:cNvPr name="Group 135" id="135"/>
          <p:cNvGrpSpPr>
            <a:grpSpLocks noChangeAspect="true"/>
          </p:cNvGrpSpPr>
          <p:nvPr/>
        </p:nvGrpSpPr>
        <p:grpSpPr>
          <a:xfrm rot="0">
            <a:off x="12300786" y="3626398"/>
            <a:ext cx="1054193" cy="1054193"/>
            <a:chOff x="0" y="0"/>
            <a:chExt cx="6355080" cy="6355080"/>
          </a:xfrm>
        </p:grpSpPr>
        <p:sp>
          <p:nvSpPr>
            <p:cNvPr name="Freeform 136" id="136"/>
            <p:cNvSpPr/>
            <p:nvPr/>
          </p:nvSpPr>
          <p:spPr>
            <a:xfrm>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D5744E"/>
            </a:solidFill>
          </p:spPr>
        </p:sp>
      </p:grpSp>
      <p:grpSp>
        <p:nvGrpSpPr>
          <p:cNvPr name="Group 137" id="137"/>
          <p:cNvGrpSpPr>
            <a:grpSpLocks noChangeAspect="true"/>
          </p:cNvGrpSpPr>
          <p:nvPr/>
        </p:nvGrpSpPr>
        <p:grpSpPr>
          <a:xfrm rot="0">
            <a:off x="12272636" y="7785227"/>
            <a:ext cx="1054193" cy="1054193"/>
            <a:chOff x="0" y="0"/>
            <a:chExt cx="6355080" cy="6355080"/>
          </a:xfrm>
        </p:grpSpPr>
        <p:sp>
          <p:nvSpPr>
            <p:cNvPr name="Freeform 138" id="138"/>
            <p:cNvSpPr/>
            <p:nvPr/>
          </p:nvSpPr>
          <p:spPr>
            <a:xfrm>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D5744E"/>
            </a:solidFill>
          </p:spPr>
        </p:sp>
      </p:grpSp>
      <p:grpSp>
        <p:nvGrpSpPr>
          <p:cNvPr name="Group 139" id="139"/>
          <p:cNvGrpSpPr/>
          <p:nvPr/>
        </p:nvGrpSpPr>
        <p:grpSpPr>
          <a:xfrm rot="0">
            <a:off x="13911067" y="2099846"/>
            <a:ext cx="3712502" cy="2266285"/>
            <a:chOff x="0" y="0"/>
            <a:chExt cx="4950003" cy="3021714"/>
          </a:xfrm>
        </p:grpSpPr>
        <p:sp>
          <p:nvSpPr>
            <p:cNvPr name="AutoShape 140" id="140"/>
            <p:cNvSpPr/>
            <p:nvPr/>
          </p:nvSpPr>
          <p:spPr>
            <a:xfrm rot="0">
              <a:off x="0" y="745940"/>
              <a:ext cx="4950003" cy="12828"/>
            </a:xfrm>
            <a:prstGeom prst="rect">
              <a:avLst/>
            </a:prstGeom>
            <a:solidFill>
              <a:srgbClr val="1D9BF0"/>
            </a:solidFill>
          </p:spPr>
        </p:sp>
        <p:sp>
          <p:nvSpPr>
            <p:cNvPr name="TextBox 141" id="141"/>
            <p:cNvSpPr txBox="true"/>
            <p:nvPr/>
          </p:nvSpPr>
          <p:spPr>
            <a:xfrm rot="0">
              <a:off x="0" y="28575"/>
              <a:ext cx="4950003" cy="484428"/>
            </a:xfrm>
            <a:prstGeom prst="rect">
              <a:avLst/>
            </a:prstGeom>
          </p:spPr>
          <p:txBody>
            <a:bodyPr anchor="t" rtlCol="false" tIns="0" lIns="0" bIns="0" rIns="0">
              <a:spAutoFit/>
            </a:bodyPr>
            <a:lstStyle/>
            <a:p>
              <a:pPr>
                <a:lnSpc>
                  <a:spcPts val="2777"/>
                </a:lnSpc>
              </a:pPr>
              <a:r>
                <a:rPr lang="en-US" sz="2525">
                  <a:solidFill>
                    <a:srgbClr val="FFFFFF"/>
                  </a:solidFill>
                  <a:latin typeface="Muli Regular Bold"/>
                </a:rPr>
                <a:t>Small cities or suburbs</a:t>
              </a:r>
            </a:p>
          </p:txBody>
        </p:sp>
        <p:sp>
          <p:nvSpPr>
            <p:cNvPr name="TextBox 142" id="142"/>
            <p:cNvSpPr txBox="true"/>
            <p:nvPr/>
          </p:nvSpPr>
          <p:spPr>
            <a:xfrm rot="0">
              <a:off x="0" y="944081"/>
              <a:ext cx="4950003" cy="1340728"/>
            </a:xfrm>
            <a:prstGeom prst="rect">
              <a:avLst/>
            </a:prstGeom>
          </p:spPr>
          <p:txBody>
            <a:bodyPr anchor="t" rtlCol="false" tIns="0" lIns="0" bIns="0" rIns="0">
              <a:spAutoFit/>
            </a:bodyPr>
            <a:lstStyle/>
            <a:p>
              <a:pPr>
                <a:lnSpc>
                  <a:spcPts val="2727"/>
                </a:lnSpc>
              </a:pPr>
              <a:r>
                <a:rPr lang="en-US" sz="1818">
                  <a:solidFill>
                    <a:srgbClr val="FFFFFF"/>
                  </a:solidFill>
                  <a:latin typeface="Muli Regular"/>
                </a:rPr>
                <a:t>Extremely high LIFT scores - for words like KungFlu, chinks</a:t>
              </a:r>
            </a:p>
            <a:p>
              <a:pPr>
                <a:lnSpc>
                  <a:spcPts val="2727"/>
                </a:lnSpc>
              </a:pPr>
            </a:p>
          </p:txBody>
        </p:sp>
        <p:sp>
          <p:nvSpPr>
            <p:cNvPr name="TextBox 143" id="143"/>
            <p:cNvSpPr txBox="true"/>
            <p:nvPr/>
          </p:nvSpPr>
          <p:spPr>
            <a:xfrm rot="0">
              <a:off x="978152" y="2675732"/>
              <a:ext cx="3971851" cy="345982"/>
            </a:xfrm>
            <a:prstGeom prst="rect">
              <a:avLst/>
            </a:prstGeom>
          </p:spPr>
          <p:txBody>
            <a:bodyPr anchor="t" rtlCol="false" tIns="0" lIns="0" bIns="0" rIns="0">
              <a:spAutoFit/>
            </a:bodyPr>
            <a:lstStyle/>
            <a:p>
              <a:pPr>
                <a:lnSpc>
                  <a:spcPts val="2272"/>
                </a:lnSpc>
              </a:pPr>
            </a:p>
          </p:txBody>
        </p:sp>
      </p:grpSp>
    </p:spTree>
  </p:cSld>
  <p:clrMapOvr>
    <a:masterClrMapping/>
  </p:clrMapOvr>
</p:sld>
</file>

<file path=ppt/slides/slide12.xml><?xml version="1.0" encoding="utf-8"?>
<p:sld xmlns:p="http://schemas.openxmlformats.org/presentationml/2006/main" xmlns:a="http://schemas.openxmlformats.org/drawingml/2006/main">
  <p:cSld>
    <p:bg>
      <p:bgPr>
        <a:solidFill>
          <a:srgbClr val="1B1A1A"/>
        </a:solidFill>
      </p:bgPr>
    </p:bg>
    <p:spTree>
      <p:nvGrpSpPr>
        <p:cNvPr id="1" name=""/>
        <p:cNvGrpSpPr/>
        <p:nvPr/>
      </p:nvGrpSpPr>
      <p:grpSpPr>
        <a:xfrm>
          <a:off x="0" y="0"/>
          <a:ext cx="0" cy="0"/>
          <a:chOff x="0" y="0"/>
          <a:chExt cx="0" cy="0"/>
        </a:xfrm>
      </p:grpSpPr>
      <p:grpSp>
        <p:nvGrpSpPr>
          <p:cNvPr name="Group 2" id="2"/>
          <p:cNvGrpSpPr/>
          <p:nvPr/>
        </p:nvGrpSpPr>
        <p:grpSpPr>
          <a:xfrm rot="0">
            <a:off x="13911067" y="2099846"/>
            <a:ext cx="3712502" cy="2266285"/>
            <a:chOff x="0" y="0"/>
            <a:chExt cx="4950003" cy="3021714"/>
          </a:xfrm>
        </p:grpSpPr>
        <p:sp>
          <p:nvSpPr>
            <p:cNvPr name="AutoShape 3" id="3"/>
            <p:cNvSpPr/>
            <p:nvPr/>
          </p:nvSpPr>
          <p:spPr>
            <a:xfrm rot="0">
              <a:off x="0" y="745940"/>
              <a:ext cx="4950003" cy="12828"/>
            </a:xfrm>
            <a:prstGeom prst="rect">
              <a:avLst/>
            </a:prstGeom>
            <a:solidFill>
              <a:srgbClr val="1D9BF0"/>
            </a:solidFill>
          </p:spPr>
        </p:sp>
        <p:sp>
          <p:nvSpPr>
            <p:cNvPr name="TextBox 4" id="4"/>
            <p:cNvSpPr txBox="true"/>
            <p:nvPr/>
          </p:nvSpPr>
          <p:spPr>
            <a:xfrm rot="0">
              <a:off x="0" y="28575"/>
              <a:ext cx="4950003" cy="484428"/>
            </a:xfrm>
            <a:prstGeom prst="rect">
              <a:avLst/>
            </a:prstGeom>
          </p:spPr>
          <p:txBody>
            <a:bodyPr anchor="t" rtlCol="false" tIns="0" lIns="0" bIns="0" rIns="0">
              <a:spAutoFit/>
            </a:bodyPr>
            <a:lstStyle/>
            <a:p>
              <a:pPr>
                <a:lnSpc>
                  <a:spcPts val="2777"/>
                </a:lnSpc>
              </a:pPr>
              <a:r>
                <a:rPr lang="en-US" sz="2525">
                  <a:solidFill>
                    <a:srgbClr val="FFFFFF"/>
                  </a:solidFill>
                  <a:latin typeface="Muli Regular Bold"/>
                </a:rPr>
                <a:t>Big Cities</a:t>
              </a:r>
            </a:p>
          </p:txBody>
        </p:sp>
        <p:sp>
          <p:nvSpPr>
            <p:cNvPr name="TextBox 5" id="5"/>
            <p:cNvSpPr txBox="true"/>
            <p:nvPr/>
          </p:nvSpPr>
          <p:spPr>
            <a:xfrm rot="0">
              <a:off x="0" y="944081"/>
              <a:ext cx="4950003" cy="1340728"/>
            </a:xfrm>
            <a:prstGeom prst="rect">
              <a:avLst/>
            </a:prstGeom>
          </p:spPr>
          <p:txBody>
            <a:bodyPr anchor="t" rtlCol="false" tIns="0" lIns="0" bIns="0" rIns="0">
              <a:spAutoFit/>
            </a:bodyPr>
            <a:lstStyle/>
            <a:p>
              <a:pPr>
                <a:lnSpc>
                  <a:spcPts val="2727"/>
                </a:lnSpc>
              </a:pPr>
              <a:r>
                <a:rPr lang="en-US" sz="1818">
                  <a:solidFill>
                    <a:srgbClr val="FFFFFF"/>
                  </a:solidFill>
                  <a:latin typeface="Muli Regular"/>
                </a:rPr>
                <a:t>High LIFT scores - for words like COVID but not as much for words like KungFlu, chinks</a:t>
              </a:r>
            </a:p>
          </p:txBody>
        </p:sp>
        <p:sp>
          <p:nvSpPr>
            <p:cNvPr name="TextBox 6" id="6"/>
            <p:cNvSpPr txBox="true"/>
            <p:nvPr/>
          </p:nvSpPr>
          <p:spPr>
            <a:xfrm rot="0">
              <a:off x="978152" y="2675732"/>
              <a:ext cx="3971851" cy="345982"/>
            </a:xfrm>
            <a:prstGeom prst="rect">
              <a:avLst/>
            </a:prstGeom>
          </p:spPr>
          <p:txBody>
            <a:bodyPr anchor="t" rtlCol="false" tIns="0" lIns="0" bIns="0" rIns="0">
              <a:spAutoFit/>
            </a:bodyPr>
            <a:lstStyle/>
            <a:p>
              <a:pPr>
                <a:lnSpc>
                  <a:spcPts val="2272"/>
                </a:lnSpc>
              </a:pPr>
            </a:p>
          </p:txBody>
        </p:sp>
      </p:grpSp>
      <p:grpSp>
        <p:nvGrpSpPr>
          <p:cNvPr name="Group 7" id="7"/>
          <p:cNvGrpSpPr/>
          <p:nvPr/>
        </p:nvGrpSpPr>
        <p:grpSpPr>
          <a:xfrm rot="0">
            <a:off x="1028989" y="2148494"/>
            <a:ext cx="5993245" cy="3540248"/>
            <a:chOff x="0" y="0"/>
            <a:chExt cx="4643846" cy="2743149"/>
          </a:xfrm>
        </p:grpSpPr>
        <p:sp>
          <p:nvSpPr>
            <p:cNvPr name="Freeform 8" id="8"/>
            <p:cNvSpPr/>
            <p:nvPr/>
          </p:nvSpPr>
          <p:spPr>
            <a:xfrm>
              <a:off x="0" y="0"/>
              <a:ext cx="4643846" cy="2743149"/>
            </a:xfrm>
            <a:custGeom>
              <a:avLst/>
              <a:gdLst/>
              <a:ahLst/>
              <a:cxnLst/>
              <a:rect r="r" b="b" t="t" l="l"/>
              <a:pathLst>
                <a:path h="2743149" w="4643846">
                  <a:moveTo>
                    <a:pt x="0" y="0"/>
                  </a:moveTo>
                  <a:lnTo>
                    <a:pt x="0" y="2743149"/>
                  </a:lnTo>
                  <a:lnTo>
                    <a:pt x="4643846" y="2743149"/>
                  </a:lnTo>
                  <a:lnTo>
                    <a:pt x="4643846" y="0"/>
                  </a:lnTo>
                  <a:lnTo>
                    <a:pt x="0" y="0"/>
                  </a:lnTo>
                  <a:close/>
                  <a:moveTo>
                    <a:pt x="4582886" y="2682189"/>
                  </a:moveTo>
                  <a:lnTo>
                    <a:pt x="59690" y="2682189"/>
                  </a:lnTo>
                  <a:lnTo>
                    <a:pt x="59690" y="59690"/>
                  </a:lnTo>
                  <a:lnTo>
                    <a:pt x="4582886" y="59690"/>
                  </a:lnTo>
                  <a:lnTo>
                    <a:pt x="4582886" y="2682189"/>
                  </a:lnTo>
                  <a:close/>
                </a:path>
              </a:pathLst>
            </a:custGeom>
            <a:solidFill>
              <a:srgbClr val="F0F0EE"/>
            </a:solidFill>
          </p:spPr>
        </p:sp>
      </p:grpSp>
      <p:sp>
        <p:nvSpPr>
          <p:cNvPr name="AutoShape 9" id="9"/>
          <p:cNvSpPr/>
          <p:nvPr/>
        </p:nvSpPr>
        <p:spPr>
          <a:xfrm rot="-3114">
            <a:off x="1028727" y="3232908"/>
            <a:ext cx="5993248" cy="0"/>
          </a:xfrm>
          <a:prstGeom prst="line">
            <a:avLst/>
          </a:prstGeom>
          <a:ln cap="rnd" w="66675">
            <a:solidFill>
              <a:srgbClr val="F0F0EE"/>
            </a:solidFill>
            <a:prstDash val="solid"/>
            <a:headEnd type="none" len="sm" w="sm"/>
            <a:tailEnd type="none" len="sm" w="sm"/>
          </a:ln>
        </p:spPr>
      </p:sp>
      <p:sp>
        <p:nvSpPr>
          <p:cNvPr name="AutoShape 10" id="10"/>
          <p:cNvSpPr/>
          <p:nvPr/>
        </p:nvSpPr>
        <p:spPr>
          <a:xfrm rot="10787">
            <a:off x="1029071" y="4467837"/>
            <a:ext cx="5993275" cy="0"/>
          </a:xfrm>
          <a:prstGeom prst="line">
            <a:avLst/>
          </a:prstGeom>
          <a:ln cap="rnd" w="66675">
            <a:solidFill>
              <a:srgbClr val="F0F0EE"/>
            </a:solidFill>
            <a:prstDash val="solid"/>
            <a:headEnd type="none" len="sm" w="sm"/>
            <a:tailEnd type="none" len="sm" w="sm"/>
          </a:ln>
        </p:spPr>
      </p:sp>
      <p:sp>
        <p:nvSpPr>
          <p:cNvPr name="AutoShape 11" id="11"/>
          <p:cNvSpPr/>
          <p:nvPr/>
        </p:nvSpPr>
        <p:spPr>
          <a:xfrm rot="-3114">
            <a:off x="1028727" y="2593631"/>
            <a:ext cx="5993248" cy="0"/>
          </a:xfrm>
          <a:prstGeom prst="line">
            <a:avLst/>
          </a:prstGeom>
          <a:ln cap="rnd" w="66675">
            <a:solidFill>
              <a:srgbClr val="F0F0EE"/>
            </a:solidFill>
            <a:prstDash val="solid"/>
            <a:headEnd type="none" len="sm" w="sm"/>
            <a:tailEnd type="none" len="sm" w="sm"/>
          </a:ln>
        </p:spPr>
      </p:sp>
      <p:sp>
        <p:nvSpPr>
          <p:cNvPr name="AutoShape 12" id="12"/>
          <p:cNvSpPr/>
          <p:nvPr/>
        </p:nvSpPr>
        <p:spPr>
          <a:xfrm rot="-5412452">
            <a:off x="3210231" y="3904282"/>
            <a:ext cx="3506262" cy="0"/>
          </a:xfrm>
          <a:prstGeom prst="line">
            <a:avLst/>
          </a:prstGeom>
          <a:ln cap="rnd" w="66675">
            <a:solidFill>
              <a:srgbClr val="F0F0EE"/>
            </a:solidFill>
            <a:prstDash val="solid"/>
            <a:headEnd type="none" len="sm" w="sm"/>
            <a:tailEnd type="none" len="sm" w="sm"/>
          </a:ln>
        </p:spPr>
      </p:sp>
      <p:sp>
        <p:nvSpPr>
          <p:cNvPr name="AutoShape 13" id="13"/>
          <p:cNvSpPr/>
          <p:nvPr/>
        </p:nvSpPr>
        <p:spPr>
          <a:xfrm rot="-5387208">
            <a:off x="1324567" y="3936860"/>
            <a:ext cx="3463815" cy="0"/>
          </a:xfrm>
          <a:prstGeom prst="line">
            <a:avLst/>
          </a:prstGeom>
          <a:ln cap="rnd" w="66675">
            <a:solidFill>
              <a:srgbClr val="F0F0EE"/>
            </a:solidFill>
            <a:prstDash val="solid"/>
            <a:headEnd type="none" len="sm" w="sm"/>
            <a:tailEnd type="none" len="sm" w="sm"/>
          </a:ln>
        </p:spPr>
      </p:sp>
      <p:sp>
        <p:nvSpPr>
          <p:cNvPr name="AutoShape 14" id="14"/>
          <p:cNvSpPr/>
          <p:nvPr/>
        </p:nvSpPr>
        <p:spPr>
          <a:xfrm rot="-5436877">
            <a:off x="4225086" y="3895806"/>
            <a:ext cx="3438056" cy="0"/>
          </a:xfrm>
          <a:prstGeom prst="line">
            <a:avLst/>
          </a:prstGeom>
          <a:ln cap="rnd" w="66675">
            <a:solidFill>
              <a:srgbClr val="F0F0EE"/>
            </a:solidFill>
            <a:prstDash val="solid"/>
            <a:headEnd type="none" len="sm" w="sm"/>
            <a:tailEnd type="none" len="sm" w="sm"/>
          </a:ln>
        </p:spPr>
      </p:sp>
      <p:grpSp>
        <p:nvGrpSpPr>
          <p:cNvPr name="Group 15" id="15"/>
          <p:cNvGrpSpPr/>
          <p:nvPr/>
        </p:nvGrpSpPr>
        <p:grpSpPr>
          <a:xfrm rot="0">
            <a:off x="-1073567" y="1028700"/>
            <a:ext cx="7588944" cy="780660"/>
            <a:chOff x="0" y="0"/>
            <a:chExt cx="10118592" cy="1040880"/>
          </a:xfrm>
        </p:grpSpPr>
        <p:sp>
          <p:nvSpPr>
            <p:cNvPr name="AutoShape 16" id="16"/>
            <p:cNvSpPr/>
            <p:nvPr/>
          </p:nvSpPr>
          <p:spPr>
            <a:xfrm rot="0">
              <a:off x="0" y="0"/>
              <a:ext cx="10118592" cy="1040880"/>
            </a:xfrm>
            <a:prstGeom prst="rect">
              <a:avLst/>
            </a:prstGeom>
            <a:solidFill>
              <a:srgbClr val="38B6FF"/>
            </a:solidFill>
          </p:spPr>
        </p:sp>
        <p:sp>
          <p:nvSpPr>
            <p:cNvPr name="TextBox 17" id="17"/>
            <p:cNvSpPr txBox="true"/>
            <p:nvPr/>
          </p:nvSpPr>
          <p:spPr>
            <a:xfrm rot="0">
              <a:off x="2590531" y="244215"/>
              <a:ext cx="6803496" cy="581025"/>
            </a:xfrm>
            <a:prstGeom prst="rect">
              <a:avLst/>
            </a:prstGeom>
          </p:spPr>
          <p:txBody>
            <a:bodyPr anchor="t" rtlCol="false" tIns="0" lIns="0" bIns="0" rIns="0">
              <a:spAutoFit/>
            </a:bodyPr>
            <a:lstStyle/>
            <a:p>
              <a:pPr>
                <a:lnSpc>
                  <a:spcPts val="3300"/>
                </a:lnSpc>
              </a:pPr>
              <a:r>
                <a:rPr lang="en-US" sz="3000">
                  <a:solidFill>
                    <a:srgbClr val="FFFFFF"/>
                  </a:solidFill>
                  <a:latin typeface="Muli Bold"/>
                </a:rPr>
                <a:t>Word Association Findings</a:t>
              </a:r>
            </a:p>
          </p:txBody>
        </p:sp>
      </p:grpSp>
      <p:sp>
        <p:nvSpPr>
          <p:cNvPr name="AutoShape 18" id="18"/>
          <p:cNvSpPr/>
          <p:nvPr/>
        </p:nvSpPr>
        <p:spPr>
          <a:xfrm rot="-5372337">
            <a:off x="347126" y="3910026"/>
            <a:ext cx="3409965" cy="0"/>
          </a:xfrm>
          <a:prstGeom prst="line">
            <a:avLst/>
          </a:prstGeom>
          <a:ln cap="rnd" w="66675">
            <a:solidFill>
              <a:srgbClr val="F0F0EE"/>
            </a:solidFill>
            <a:prstDash val="solid"/>
            <a:headEnd type="none" len="sm" w="sm"/>
            <a:tailEnd type="none" len="sm" w="sm"/>
          </a:ln>
        </p:spPr>
      </p:sp>
      <p:sp>
        <p:nvSpPr>
          <p:cNvPr name="AutoShape 19" id="19"/>
          <p:cNvSpPr/>
          <p:nvPr/>
        </p:nvSpPr>
        <p:spPr>
          <a:xfrm rot="10787">
            <a:off x="1029071" y="5072608"/>
            <a:ext cx="5993275" cy="0"/>
          </a:xfrm>
          <a:prstGeom prst="line">
            <a:avLst/>
          </a:prstGeom>
          <a:ln cap="rnd" w="66675">
            <a:solidFill>
              <a:srgbClr val="F0F0EE"/>
            </a:solidFill>
            <a:prstDash val="solid"/>
            <a:headEnd type="none" len="sm" w="sm"/>
            <a:tailEnd type="none" len="sm" w="sm"/>
          </a:ln>
        </p:spPr>
      </p:sp>
      <p:sp>
        <p:nvSpPr>
          <p:cNvPr name="TextBox 20" id="20"/>
          <p:cNvSpPr txBox="true"/>
          <p:nvPr/>
        </p:nvSpPr>
        <p:spPr>
          <a:xfrm rot="0">
            <a:off x="12464067" y="2384480"/>
            <a:ext cx="673503"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Altlanta</a:t>
            </a:r>
          </a:p>
        </p:txBody>
      </p:sp>
      <p:sp>
        <p:nvSpPr>
          <p:cNvPr name="TextBox 21" id="21"/>
          <p:cNvSpPr txBox="true"/>
          <p:nvPr/>
        </p:nvSpPr>
        <p:spPr>
          <a:xfrm rot="0">
            <a:off x="12464067" y="6351926"/>
            <a:ext cx="709861"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Oakland</a:t>
            </a:r>
          </a:p>
        </p:txBody>
      </p:sp>
      <p:sp>
        <p:nvSpPr>
          <p:cNvPr name="TextBox 22" id="22"/>
          <p:cNvSpPr txBox="true"/>
          <p:nvPr/>
        </p:nvSpPr>
        <p:spPr>
          <a:xfrm rot="0">
            <a:off x="6008325" y="6351926"/>
            <a:ext cx="1014103"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Los Angeles</a:t>
            </a:r>
          </a:p>
        </p:txBody>
      </p:sp>
      <p:sp>
        <p:nvSpPr>
          <p:cNvPr name="AutoShape 23" id="23"/>
          <p:cNvSpPr/>
          <p:nvPr/>
        </p:nvSpPr>
        <p:spPr>
          <a:xfrm rot="10787">
            <a:off x="1029071" y="3843393"/>
            <a:ext cx="5993275" cy="0"/>
          </a:xfrm>
          <a:prstGeom prst="line">
            <a:avLst/>
          </a:prstGeom>
          <a:ln cap="rnd" w="66675">
            <a:solidFill>
              <a:srgbClr val="F0F0EE"/>
            </a:solidFill>
            <a:prstDash val="solid"/>
            <a:headEnd type="none" len="sm" w="sm"/>
            <a:tailEnd type="none" len="sm" w="sm"/>
          </a:ln>
        </p:spPr>
      </p:sp>
      <p:sp>
        <p:nvSpPr>
          <p:cNvPr name="AutoShape 24" id="24"/>
          <p:cNvSpPr/>
          <p:nvPr/>
        </p:nvSpPr>
        <p:spPr>
          <a:xfrm rot="-5387208">
            <a:off x="2256130" y="3936860"/>
            <a:ext cx="3463815" cy="0"/>
          </a:xfrm>
          <a:prstGeom prst="line">
            <a:avLst/>
          </a:prstGeom>
          <a:ln cap="rnd" w="66675">
            <a:solidFill>
              <a:srgbClr val="F0F0EE"/>
            </a:solidFill>
            <a:prstDash val="solid"/>
            <a:headEnd type="none" len="sm" w="sm"/>
            <a:tailEnd type="none" len="sm" w="sm"/>
          </a:ln>
        </p:spPr>
      </p:sp>
      <p:grpSp>
        <p:nvGrpSpPr>
          <p:cNvPr name="Group 25" id="25"/>
          <p:cNvGrpSpPr/>
          <p:nvPr/>
        </p:nvGrpSpPr>
        <p:grpSpPr>
          <a:xfrm rot="0">
            <a:off x="1028563" y="6115940"/>
            <a:ext cx="5993245" cy="3540248"/>
            <a:chOff x="0" y="0"/>
            <a:chExt cx="4643846" cy="2743149"/>
          </a:xfrm>
        </p:grpSpPr>
        <p:sp>
          <p:nvSpPr>
            <p:cNvPr name="Freeform 26" id="26"/>
            <p:cNvSpPr/>
            <p:nvPr/>
          </p:nvSpPr>
          <p:spPr>
            <a:xfrm>
              <a:off x="0" y="0"/>
              <a:ext cx="4643846" cy="2743149"/>
            </a:xfrm>
            <a:custGeom>
              <a:avLst/>
              <a:gdLst/>
              <a:ahLst/>
              <a:cxnLst/>
              <a:rect r="r" b="b" t="t" l="l"/>
              <a:pathLst>
                <a:path h="2743149" w="4643846">
                  <a:moveTo>
                    <a:pt x="0" y="0"/>
                  </a:moveTo>
                  <a:lnTo>
                    <a:pt x="0" y="2743149"/>
                  </a:lnTo>
                  <a:lnTo>
                    <a:pt x="4643846" y="2743149"/>
                  </a:lnTo>
                  <a:lnTo>
                    <a:pt x="4643846" y="0"/>
                  </a:lnTo>
                  <a:lnTo>
                    <a:pt x="0" y="0"/>
                  </a:lnTo>
                  <a:close/>
                  <a:moveTo>
                    <a:pt x="4582886" y="2682189"/>
                  </a:moveTo>
                  <a:lnTo>
                    <a:pt x="59690" y="2682189"/>
                  </a:lnTo>
                  <a:lnTo>
                    <a:pt x="59690" y="59690"/>
                  </a:lnTo>
                  <a:lnTo>
                    <a:pt x="4582886" y="59690"/>
                  </a:lnTo>
                  <a:lnTo>
                    <a:pt x="4582886" y="2682189"/>
                  </a:lnTo>
                  <a:close/>
                </a:path>
              </a:pathLst>
            </a:custGeom>
            <a:solidFill>
              <a:srgbClr val="F0F0EE"/>
            </a:solidFill>
          </p:spPr>
        </p:sp>
      </p:grpSp>
      <p:sp>
        <p:nvSpPr>
          <p:cNvPr name="AutoShape 27" id="27"/>
          <p:cNvSpPr/>
          <p:nvPr/>
        </p:nvSpPr>
        <p:spPr>
          <a:xfrm rot="-3114">
            <a:off x="1028300" y="7200354"/>
            <a:ext cx="5993248" cy="0"/>
          </a:xfrm>
          <a:prstGeom prst="line">
            <a:avLst/>
          </a:prstGeom>
          <a:ln cap="rnd" w="66675">
            <a:solidFill>
              <a:srgbClr val="F0F0EE"/>
            </a:solidFill>
            <a:prstDash val="solid"/>
            <a:headEnd type="none" len="sm" w="sm"/>
            <a:tailEnd type="none" len="sm" w="sm"/>
          </a:ln>
        </p:spPr>
      </p:sp>
      <p:sp>
        <p:nvSpPr>
          <p:cNvPr name="AutoShape 28" id="28"/>
          <p:cNvSpPr/>
          <p:nvPr/>
        </p:nvSpPr>
        <p:spPr>
          <a:xfrm rot="10787">
            <a:off x="1028644" y="8435283"/>
            <a:ext cx="5993275" cy="0"/>
          </a:xfrm>
          <a:prstGeom prst="line">
            <a:avLst/>
          </a:prstGeom>
          <a:ln cap="rnd" w="66675">
            <a:solidFill>
              <a:srgbClr val="F0F0EE"/>
            </a:solidFill>
            <a:prstDash val="solid"/>
            <a:headEnd type="none" len="sm" w="sm"/>
            <a:tailEnd type="none" len="sm" w="sm"/>
          </a:ln>
        </p:spPr>
      </p:sp>
      <p:sp>
        <p:nvSpPr>
          <p:cNvPr name="AutoShape 29" id="29"/>
          <p:cNvSpPr/>
          <p:nvPr/>
        </p:nvSpPr>
        <p:spPr>
          <a:xfrm rot="-3114">
            <a:off x="1028300" y="6561077"/>
            <a:ext cx="5993248" cy="0"/>
          </a:xfrm>
          <a:prstGeom prst="line">
            <a:avLst/>
          </a:prstGeom>
          <a:ln cap="rnd" w="66675">
            <a:solidFill>
              <a:srgbClr val="F0F0EE"/>
            </a:solidFill>
            <a:prstDash val="solid"/>
            <a:headEnd type="none" len="sm" w="sm"/>
            <a:tailEnd type="none" len="sm" w="sm"/>
          </a:ln>
        </p:spPr>
      </p:sp>
      <p:sp>
        <p:nvSpPr>
          <p:cNvPr name="AutoShape 30" id="30"/>
          <p:cNvSpPr/>
          <p:nvPr/>
        </p:nvSpPr>
        <p:spPr>
          <a:xfrm rot="-5412452">
            <a:off x="3209804" y="7871728"/>
            <a:ext cx="3506262" cy="0"/>
          </a:xfrm>
          <a:prstGeom prst="line">
            <a:avLst/>
          </a:prstGeom>
          <a:ln cap="rnd" w="66675">
            <a:solidFill>
              <a:srgbClr val="F0F0EE"/>
            </a:solidFill>
            <a:prstDash val="solid"/>
            <a:headEnd type="none" len="sm" w="sm"/>
            <a:tailEnd type="none" len="sm" w="sm"/>
          </a:ln>
        </p:spPr>
      </p:sp>
      <p:sp>
        <p:nvSpPr>
          <p:cNvPr name="AutoShape 31" id="31"/>
          <p:cNvSpPr/>
          <p:nvPr/>
        </p:nvSpPr>
        <p:spPr>
          <a:xfrm rot="-5387208">
            <a:off x="1324140" y="7904306"/>
            <a:ext cx="3463815" cy="0"/>
          </a:xfrm>
          <a:prstGeom prst="line">
            <a:avLst/>
          </a:prstGeom>
          <a:ln cap="rnd" w="66675">
            <a:solidFill>
              <a:srgbClr val="F0F0EE"/>
            </a:solidFill>
            <a:prstDash val="solid"/>
            <a:headEnd type="none" len="sm" w="sm"/>
            <a:tailEnd type="none" len="sm" w="sm"/>
          </a:ln>
        </p:spPr>
      </p:sp>
      <p:sp>
        <p:nvSpPr>
          <p:cNvPr name="AutoShape 32" id="32"/>
          <p:cNvSpPr/>
          <p:nvPr/>
        </p:nvSpPr>
        <p:spPr>
          <a:xfrm rot="-5436877">
            <a:off x="4224660" y="7863252"/>
            <a:ext cx="3438056" cy="0"/>
          </a:xfrm>
          <a:prstGeom prst="line">
            <a:avLst/>
          </a:prstGeom>
          <a:ln cap="rnd" w="66675">
            <a:solidFill>
              <a:srgbClr val="F0F0EE"/>
            </a:solidFill>
            <a:prstDash val="solid"/>
            <a:headEnd type="none" len="sm" w="sm"/>
            <a:tailEnd type="none" len="sm" w="sm"/>
          </a:ln>
        </p:spPr>
      </p:sp>
      <p:sp>
        <p:nvSpPr>
          <p:cNvPr name="AutoShape 33" id="33"/>
          <p:cNvSpPr/>
          <p:nvPr/>
        </p:nvSpPr>
        <p:spPr>
          <a:xfrm rot="-5372337">
            <a:off x="346700" y="7877473"/>
            <a:ext cx="3409965" cy="0"/>
          </a:xfrm>
          <a:prstGeom prst="line">
            <a:avLst/>
          </a:prstGeom>
          <a:ln cap="rnd" w="66675">
            <a:solidFill>
              <a:srgbClr val="F0F0EE"/>
            </a:solidFill>
            <a:prstDash val="solid"/>
            <a:headEnd type="none" len="sm" w="sm"/>
            <a:tailEnd type="none" len="sm" w="sm"/>
          </a:ln>
        </p:spPr>
      </p:sp>
      <p:sp>
        <p:nvSpPr>
          <p:cNvPr name="AutoShape 34" id="34"/>
          <p:cNvSpPr/>
          <p:nvPr/>
        </p:nvSpPr>
        <p:spPr>
          <a:xfrm rot="10787">
            <a:off x="1028644" y="9040054"/>
            <a:ext cx="5993275" cy="0"/>
          </a:xfrm>
          <a:prstGeom prst="line">
            <a:avLst/>
          </a:prstGeom>
          <a:ln cap="rnd" w="66675">
            <a:solidFill>
              <a:srgbClr val="F0F0EE"/>
            </a:solidFill>
            <a:prstDash val="solid"/>
            <a:headEnd type="none" len="sm" w="sm"/>
            <a:tailEnd type="none" len="sm" w="sm"/>
          </a:ln>
        </p:spPr>
      </p:sp>
      <p:sp>
        <p:nvSpPr>
          <p:cNvPr name="AutoShape 35" id="35"/>
          <p:cNvSpPr/>
          <p:nvPr/>
        </p:nvSpPr>
        <p:spPr>
          <a:xfrm rot="10787">
            <a:off x="1028644" y="7810839"/>
            <a:ext cx="5993275" cy="0"/>
          </a:xfrm>
          <a:prstGeom prst="line">
            <a:avLst/>
          </a:prstGeom>
          <a:ln cap="rnd" w="66675">
            <a:solidFill>
              <a:srgbClr val="F0F0EE"/>
            </a:solidFill>
            <a:prstDash val="solid"/>
            <a:headEnd type="none" len="sm" w="sm"/>
            <a:tailEnd type="none" len="sm" w="sm"/>
          </a:ln>
        </p:spPr>
      </p:sp>
      <p:sp>
        <p:nvSpPr>
          <p:cNvPr name="AutoShape 36" id="36"/>
          <p:cNvSpPr/>
          <p:nvPr/>
        </p:nvSpPr>
        <p:spPr>
          <a:xfrm rot="-5387208">
            <a:off x="2255703" y="7904306"/>
            <a:ext cx="3463815" cy="0"/>
          </a:xfrm>
          <a:prstGeom prst="line">
            <a:avLst/>
          </a:prstGeom>
          <a:ln cap="rnd" w="66675">
            <a:solidFill>
              <a:srgbClr val="F0F0EE"/>
            </a:solidFill>
            <a:prstDash val="solid"/>
            <a:headEnd type="none" len="sm" w="sm"/>
            <a:tailEnd type="none" len="sm" w="sm"/>
          </a:ln>
        </p:spPr>
      </p:sp>
      <p:grpSp>
        <p:nvGrpSpPr>
          <p:cNvPr name="Group 37" id="37"/>
          <p:cNvGrpSpPr/>
          <p:nvPr/>
        </p:nvGrpSpPr>
        <p:grpSpPr>
          <a:xfrm rot="0">
            <a:off x="7362394" y="2137137"/>
            <a:ext cx="5993245" cy="3540248"/>
            <a:chOff x="0" y="0"/>
            <a:chExt cx="4643846" cy="2743149"/>
          </a:xfrm>
        </p:grpSpPr>
        <p:sp>
          <p:nvSpPr>
            <p:cNvPr name="Freeform 38" id="38"/>
            <p:cNvSpPr/>
            <p:nvPr/>
          </p:nvSpPr>
          <p:spPr>
            <a:xfrm>
              <a:off x="0" y="0"/>
              <a:ext cx="4643846" cy="2743149"/>
            </a:xfrm>
            <a:custGeom>
              <a:avLst/>
              <a:gdLst/>
              <a:ahLst/>
              <a:cxnLst/>
              <a:rect r="r" b="b" t="t" l="l"/>
              <a:pathLst>
                <a:path h="2743149" w="4643846">
                  <a:moveTo>
                    <a:pt x="0" y="0"/>
                  </a:moveTo>
                  <a:lnTo>
                    <a:pt x="0" y="2743149"/>
                  </a:lnTo>
                  <a:lnTo>
                    <a:pt x="4643846" y="2743149"/>
                  </a:lnTo>
                  <a:lnTo>
                    <a:pt x="4643846" y="0"/>
                  </a:lnTo>
                  <a:lnTo>
                    <a:pt x="0" y="0"/>
                  </a:lnTo>
                  <a:close/>
                  <a:moveTo>
                    <a:pt x="4582886" y="2682189"/>
                  </a:moveTo>
                  <a:lnTo>
                    <a:pt x="59690" y="2682189"/>
                  </a:lnTo>
                  <a:lnTo>
                    <a:pt x="59690" y="59690"/>
                  </a:lnTo>
                  <a:lnTo>
                    <a:pt x="4582886" y="59690"/>
                  </a:lnTo>
                  <a:lnTo>
                    <a:pt x="4582886" y="2682189"/>
                  </a:lnTo>
                  <a:close/>
                </a:path>
              </a:pathLst>
            </a:custGeom>
            <a:solidFill>
              <a:srgbClr val="F0F0EE"/>
            </a:solidFill>
          </p:spPr>
        </p:sp>
      </p:grpSp>
      <p:sp>
        <p:nvSpPr>
          <p:cNvPr name="AutoShape 39" id="39"/>
          <p:cNvSpPr/>
          <p:nvPr/>
        </p:nvSpPr>
        <p:spPr>
          <a:xfrm rot="-3114">
            <a:off x="7362131" y="3221551"/>
            <a:ext cx="5993248" cy="0"/>
          </a:xfrm>
          <a:prstGeom prst="line">
            <a:avLst/>
          </a:prstGeom>
          <a:ln cap="rnd" w="66675">
            <a:solidFill>
              <a:srgbClr val="F0F0EE"/>
            </a:solidFill>
            <a:prstDash val="solid"/>
            <a:headEnd type="none" len="sm" w="sm"/>
            <a:tailEnd type="none" len="sm" w="sm"/>
          </a:ln>
        </p:spPr>
      </p:sp>
      <p:sp>
        <p:nvSpPr>
          <p:cNvPr name="AutoShape 40" id="40"/>
          <p:cNvSpPr/>
          <p:nvPr/>
        </p:nvSpPr>
        <p:spPr>
          <a:xfrm rot="10787">
            <a:off x="7362475" y="4456480"/>
            <a:ext cx="5993275" cy="0"/>
          </a:xfrm>
          <a:prstGeom prst="line">
            <a:avLst/>
          </a:prstGeom>
          <a:ln cap="rnd" w="66675">
            <a:solidFill>
              <a:srgbClr val="F0F0EE"/>
            </a:solidFill>
            <a:prstDash val="solid"/>
            <a:headEnd type="none" len="sm" w="sm"/>
            <a:tailEnd type="none" len="sm" w="sm"/>
          </a:ln>
        </p:spPr>
      </p:sp>
      <p:sp>
        <p:nvSpPr>
          <p:cNvPr name="AutoShape 41" id="41"/>
          <p:cNvSpPr/>
          <p:nvPr/>
        </p:nvSpPr>
        <p:spPr>
          <a:xfrm rot="-3114">
            <a:off x="7362131" y="2582274"/>
            <a:ext cx="5993248" cy="0"/>
          </a:xfrm>
          <a:prstGeom prst="line">
            <a:avLst/>
          </a:prstGeom>
          <a:ln cap="rnd" w="66675">
            <a:solidFill>
              <a:srgbClr val="F0F0EE"/>
            </a:solidFill>
            <a:prstDash val="solid"/>
            <a:headEnd type="none" len="sm" w="sm"/>
            <a:tailEnd type="none" len="sm" w="sm"/>
          </a:ln>
        </p:spPr>
      </p:sp>
      <p:sp>
        <p:nvSpPr>
          <p:cNvPr name="AutoShape 42" id="42"/>
          <p:cNvSpPr/>
          <p:nvPr/>
        </p:nvSpPr>
        <p:spPr>
          <a:xfrm rot="-5412452">
            <a:off x="9543635" y="3892925"/>
            <a:ext cx="3506262" cy="0"/>
          </a:xfrm>
          <a:prstGeom prst="line">
            <a:avLst/>
          </a:prstGeom>
          <a:ln cap="rnd" w="66675">
            <a:solidFill>
              <a:srgbClr val="F0F0EE"/>
            </a:solidFill>
            <a:prstDash val="solid"/>
            <a:headEnd type="none" len="sm" w="sm"/>
            <a:tailEnd type="none" len="sm" w="sm"/>
          </a:ln>
        </p:spPr>
      </p:sp>
      <p:sp>
        <p:nvSpPr>
          <p:cNvPr name="AutoShape 43" id="43"/>
          <p:cNvSpPr/>
          <p:nvPr/>
        </p:nvSpPr>
        <p:spPr>
          <a:xfrm rot="-5387208">
            <a:off x="7657971" y="3925503"/>
            <a:ext cx="3463815" cy="0"/>
          </a:xfrm>
          <a:prstGeom prst="line">
            <a:avLst/>
          </a:prstGeom>
          <a:ln cap="rnd" w="66675">
            <a:solidFill>
              <a:srgbClr val="F0F0EE"/>
            </a:solidFill>
            <a:prstDash val="solid"/>
            <a:headEnd type="none" len="sm" w="sm"/>
            <a:tailEnd type="none" len="sm" w="sm"/>
          </a:ln>
        </p:spPr>
      </p:sp>
      <p:sp>
        <p:nvSpPr>
          <p:cNvPr name="AutoShape 44" id="44"/>
          <p:cNvSpPr/>
          <p:nvPr/>
        </p:nvSpPr>
        <p:spPr>
          <a:xfrm rot="-5436877">
            <a:off x="10558491" y="3884449"/>
            <a:ext cx="3438056" cy="0"/>
          </a:xfrm>
          <a:prstGeom prst="line">
            <a:avLst/>
          </a:prstGeom>
          <a:ln cap="rnd" w="66675">
            <a:solidFill>
              <a:srgbClr val="F0F0EE"/>
            </a:solidFill>
            <a:prstDash val="solid"/>
            <a:headEnd type="none" len="sm" w="sm"/>
            <a:tailEnd type="none" len="sm" w="sm"/>
          </a:ln>
        </p:spPr>
      </p:sp>
      <p:sp>
        <p:nvSpPr>
          <p:cNvPr name="AutoShape 45" id="45"/>
          <p:cNvSpPr/>
          <p:nvPr/>
        </p:nvSpPr>
        <p:spPr>
          <a:xfrm rot="-5372337">
            <a:off x="6680531" y="3898669"/>
            <a:ext cx="3409965" cy="0"/>
          </a:xfrm>
          <a:prstGeom prst="line">
            <a:avLst/>
          </a:prstGeom>
          <a:ln cap="rnd" w="66675">
            <a:solidFill>
              <a:srgbClr val="F0F0EE"/>
            </a:solidFill>
            <a:prstDash val="solid"/>
            <a:headEnd type="none" len="sm" w="sm"/>
            <a:tailEnd type="none" len="sm" w="sm"/>
          </a:ln>
        </p:spPr>
      </p:sp>
      <p:sp>
        <p:nvSpPr>
          <p:cNvPr name="AutoShape 46" id="46"/>
          <p:cNvSpPr/>
          <p:nvPr/>
        </p:nvSpPr>
        <p:spPr>
          <a:xfrm rot="10787">
            <a:off x="7362475" y="5061251"/>
            <a:ext cx="5993275" cy="0"/>
          </a:xfrm>
          <a:prstGeom prst="line">
            <a:avLst/>
          </a:prstGeom>
          <a:ln cap="rnd" w="66675">
            <a:solidFill>
              <a:srgbClr val="F0F0EE"/>
            </a:solidFill>
            <a:prstDash val="solid"/>
            <a:headEnd type="none" len="sm" w="sm"/>
            <a:tailEnd type="none" len="sm" w="sm"/>
          </a:ln>
        </p:spPr>
      </p:sp>
      <p:sp>
        <p:nvSpPr>
          <p:cNvPr name="AutoShape 47" id="47"/>
          <p:cNvSpPr/>
          <p:nvPr/>
        </p:nvSpPr>
        <p:spPr>
          <a:xfrm rot="10787">
            <a:off x="7362475" y="3832036"/>
            <a:ext cx="5993275" cy="0"/>
          </a:xfrm>
          <a:prstGeom prst="line">
            <a:avLst/>
          </a:prstGeom>
          <a:ln cap="rnd" w="66675">
            <a:solidFill>
              <a:srgbClr val="F0F0EE"/>
            </a:solidFill>
            <a:prstDash val="solid"/>
            <a:headEnd type="none" len="sm" w="sm"/>
            <a:tailEnd type="none" len="sm" w="sm"/>
          </a:ln>
        </p:spPr>
      </p:sp>
      <p:sp>
        <p:nvSpPr>
          <p:cNvPr name="AutoShape 48" id="48"/>
          <p:cNvSpPr/>
          <p:nvPr/>
        </p:nvSpPr>
        <p:spPr>
          <a:xfrm rot="-5387208">
            <a:off x="8589534" y="3925503"/>
            <a:ext cx="3463815" cy="0"/>
          </a:xfrm>
          <a:prstGeom prst="line">
            <a:avLst/>
          </a:prstGeom>
          <a:ln cap="rnd" w="66675">
            <a:solidFill>
              <a:srgbClr val="F0F0EE"/>
            </a:solidFill>
            <a:prstDash val="solid"/>
            <a:headEnd type="none" len="sm" w="sm"/>
            <a:tailEnd type="none" len="sm" w="sm"/>
          </a:ln>
        </p:spPr>
      </p:sp>
      <p:grpSp>
        <p:nvGrpSpPr>
          <p:cNvPr name="Group 49" id="49"/>
          <p:cNvGrpSpPr/>
          <p:nvPr/>
        </p:nvGrpSpPr>
        <p:grpSpPr>
          <a:xfrm rot="0">
            <a:off x="7361967" y="6104583"/>
            <a:ext cx="5993245" cy="3540248"/>
            <a:chOff x="0" y="0"/>
            <a:chExt cx="4643846" cy="2743149"/>
          </a:xfrm>
        </p:grpSpPr>
        <p:sp>
          <p:nvSpPr>
            <p:cNvPr name="Freeform 50" id="50"/>
            <p:cNvSpPr/>
            <p:nvPr/>
          </p:nvSpPr>
          <p:spPr>
            <a:xfrm>
              <a:off x="0" y="0"/>
              <a:ext cx="4643846" cy="2743149"/>
            </a:xfrm>
            <a:custGeom>
              <a:avLst/>
              <a:gdLst/>
              <a:ahLst/>
              <a:cxnLst/>
              <a:rect r="r" b="b" t="t" l="l"/>
              <a:pathLst>
                <a:path h="2743149" w="4643846">
                  <a:moveTo>
                    <a:pt x="0" y="0"/>
                  </a:moveTo>
                  <a:lnTo>
                    <a:pt x="0" y="2743149"/>
                  </a:lnTo>
                  <a:lnTo>
                    <a:pt x="4643846" y="2743149"/>
                  </a:lnTo>
                  <a:lnTo>
                    <a:pt x="4643846" y="0"/>
                  </a:lnTo>
                  <a:lnTo>
                    <a:pt x="0" y="0"/>
                  </a:lnTo>
                  <a:close/>
                  <a:moveTo>
                    <a:pt x="4582886" y="2682189"/>
                  </a:moveTo>
                  <a:lnTo>
                    <a:pt x="59690" y="2682189"/>
                  </a:lnTo>
                  <a:lnTo>
                    <a:pt x="59690" y="59690"/>
                  </a:lnTo>
                  <a:lnTo>
                    <a:pt x="4582886" y="59690"/>
                  </a:lnTo>
                  <a:lnTo>
                    <a:pt x="4582886" y="2682189"/>
                  </a:lnTo>
                  <a:close/>
                </a:path>
              </a:pathLst>
            </a:custGeom>
            <a:solidFill>
              <a:srgbClr val="F0F0EE"/>
            </a:solidFill>
          </p:spPr>
        </p:sp>
      </p:grpSp>
      <p:sp>
        <p:nvSpPr>
          <p:cNvPr name="AutoShape 51" id="51"/>
          <p:cNvSpPr/>
          <p:nvPr/>
        </p:nvSpPr>
        <p:spPr>
          <a:xfrm rot="-3114">
            <a:off x="7361704" y="7188997"/>
            <a:ext cx="5993248" cy="0"/>
          </a:xfrm>
          <a:prstGeom prst="line">
            <a:avLst/>
          </a:prstGeom>
          <a:ln cap="rnd" w="66675">
            <a:solidFill>
              <a:srgbClr val="F0F0EE"/>
            </a:solidFill>
            <a:prstDash val="solid"/>
            <a:headEnd type="none" len="sm" w="sm"/>
            <a:tailEnd type="none" len="sm" w="sm"/>
          </a:ln>
        </p:spPr>
      </p:sp>
      <p:sp>
        <p:nvSpPr>
          <p:cNvPr name="AutoShape 52" id="52"/>
          <p:cNvSpPr/>
          <p:nvPr/>
        </p:nvSpPr>
        <p:spPr>
          <a:xfrm rot="10787">
            <a:off x="7362049" y="8423926"/>
            <a:ext cx="5993275" cy="0"/>
          </a:xfrm>
          <a:prstGeom prst="line">
            <a:avLst/>
          </a:prstGeom>
          <a:ln cap="rnd" w="66675">
            <a:solidFill>
              <a:srgbClr val="F0F0EE"/>
            </a:solidFill>
            <a:prstDash val="solid"/>
            <a:headEnd type="none" len="sm" w="sm"/>
            <a:tailEnd type="none" len="sm" w="sm"/>
          </a:ln>
        </p:spPr>
      </p:sp>
      <p:sp>
        <p:nvSpPr>
          <p:cNvPr name="AutoShape 53" id="53"/>
          <p:cNvSpPr/>
          <p:nvPr/>
        </p:nvSpPr>
        <p:spPr>
          <a:xfrm rot="-3114">
            <a:off x="7361704" y="6549720"/>
            <a:ext cx="5993248" cy="0"/>
          </a:xfrm>
          <a:prstGeom prst="line">
            <a:avLst/>
          </a:prstGeom>
          <a:ln cap="rnd" w="66675">
            <a:solidFill>
              <a:srgbClr val="F0F0EE"/>
            </a:solidFill>
            <a:prstDash val="solid"/>
            <a:headEnd type="none" len="sm" w="sm"/>
            <a:tailEnd type="none" len="sm" w="sm"/>
          </a:ln>
        </p:spPr>
      </p:sp>
      <p:sp>
        <p:nvSpPr>
          <p:cNvPr name="AutoShape 54" id="54"/>
          <p:cNvSpPr/>
          <p:nvPr/>
        </p:nvSpPr>
        <p:spPr>
          <a:xfrm rot="-5412452">
            <a:off x="9543208" y="7860371"/>
            <a:ext cx="3506262" cy="0"/>
          </a:xfrm>
          <a:prstGeom prst="line">
            <a:avLst/>
          </a:prstGeom>
          <a:ln cap="rnd" w="66675">
            <a:solidFill>
              <a:srgbClr val="F0F0EE"/>
            </a:solidFill>
            <a:prstDash val="solid"/>
            <a:headEnd type="none" len="sm" w="sm"/>
            <a:tailEnd type="none" len="sm" w="sm"/>
          </a:ln>
        </p:spPr>
      </p:sp>
      <p:sp>
        <p:nvSpPr>
          <p:cNvPr name="AutoShape 55" id="55"/>
          <p:cNvSpPr/>
          <p:nvPr/>
        </p:nvSpPr>
        <p:spPr>
          <a:xfrm rot="-5387208">
            <a:off x="7657544" y="7892949"/>
            <a:ext cx="3463815" cy="0"/>
          </a:xfrm>
          <a:prstGeom prst="line">
            <a:avLst/>
          </a:prstGeom>
          <a:ln cap="rnd" w="66675">
            <a:solidFill>
              <a:srgbClr val="F0F0EE"/>
            </a:solidFill>
            <a:prstDash val="solid"/>
            <a:headEnd type="none" len="sm" w="sm"/>
            <a:tailEnd type="none" len="sm" w="sm"/>
          </a:ln>
        </p:spPr>
      </p:sp>
      <p:sp>
        <p:nvSpPr>
          <p:cNvPr name="AutoShape 56" id="56"/>
          <p:cNvSpPr/>
          <p:nvPr/>
        </p:nvSpPr>
        <p:spPr>
          <a:xfrm rot="-5436877">
            <a:off x="10558064" y="7851895"/>
            <a:ext cx="3438056" cy="0"/>
          </a:xfrm>
          <a:prstGeom prst="line">
            <a:avLst/>
          </a:prstGeom>
          <a:ln cap="rnd" w="66675">
            <a:solidFill>
              <a:srgbClr val="F0F0EE"/>
            </a:solidFill>
            <a:prstDash val="solid"/>
            <a:headEnd type="none" len="sm" w="sm"/>
            <a:tailEnd type="none" len="sm" w="sm"/>
          </a:ln>
        </p:spPr>
      </p:sp>
      <p:sp>
        <p:nvSpPr>
          <p:cNvPr name="AutoShape 57" id="57"/>
          <p:cNvSpPr/>
          <p:nvPr/>
        </p:nvSpPr>
        <p:spPr>
          <a:xfrm rot="-5372337">
            <a:off x="6680104" y="7866116"/>
            <a:ext cx="3409965" cy="0"/>
          </a:xfrm>
          <a:prstGeom prst="line">
            <a:avLst/>
          </a:prstGeom>
          <a:ln cap="rnd" w="66675">
            <a:solidFill>
              <a:srgbClr val="F0F0EE"/>
            </a:solidFill>
            <a:prstDash val="solid"/>
            <a:headEnd type="none" len="sm" w="sm"/>
            <a:tailEnd type="none" len="sm" w="sm"/>
          </a:ln>
        </p:spPr>
      </p:sp>
      <p:sp>
        <p:nvSpPr>
          <p:cNvPr name="AutoShape 58" id="58"/>
          <p:cNvSpPr/>
          <p:nvPr/>
        </p:nvSpPr>
        <p:spPr>
          <a:xfrm rot="10787">
            <a:off x="7362049" y="9028697"/>
            <a:ext cx="5993275" cy="0"/>
          </a:xfrm>
          <a:prstGeom prst="line">
            <a:avLst/>
          </a:prstGeom>
          <a:ln cap="rnd" w="66675">
            <a:solidFill>
              <a:srgbClr val="F0F0EE"/>
            </a:solidFill>
            <a:prstDash val="solid"/>
            <a:headEnd type="none" len="sm" w="sm"/>
            <a:tailEnd type="none" len="sm" w="sm"/>
          </a:ln>
        </p:spPr>
      </p:sp>
      <p:sp>
        <p:nvSpPr>
          <p:cNvPr name="AutoShape 59" id="59"/>
          <p:cNvSpPr/>
          <p:nvPr/>
        </p:nvSpPr>
        <p:spPr>
          <a:xfrm rot="10787">
            <a:off x="7362049" y="7799482"/>
            <a:ext cx="5993275" cy="0"/>
          </a:xfrm>
          <a:prstGeom prst="line">
            <a:avLst/>
          </a:prstGeom>
          <a:ln cap="rnd" w="66675">
            <a:solidFill>
              <a:srgbClr val="F0F0EE"/>
            </a:solidFill>
            <a:prstDash val="solid"/>
            <a:headEnd type="none" len="sm" w="sm"/>
            <a:tailEnd type="none" len="sm" w="sm"/>
          </a:ln>
        </p:spPr>
      </p:sp>
      <p:sp>
        <p:nvSpPr>
          <p:cNvPr name="AutoShape 60" id="60"/>
          <p:cNvSpPr/>
          <p:nvPr/>
        </p:nvSpPr>
        <p:spPr>
          <a:xfrm rot="-5387208">
            <a:off x="8589108" y="7892949"/>
            <a:ext cx="3463815" cy="0"/>
          </a:xfrm>
          <a:prstGeom prst="line">
            <a:avLst/>
          </a:prstGeom>
          <a:ln cap="rnd" w="66675">
            <a:solidFill>
              <a:srgbClr val="F0F0EE"/>
            </a:solidFill>
            <a:prstDash val="solid"/>
            <a:headEnd type="none" len="sm" w="sm"/>
            <a:tailEnd type="none" len="sm" w="sm"/>
          </a:ln>
        </p:spPr>
      </p:sp>
      <p:grpSp>
        <p:nvGrpSpPr>
          <p:cNvPr name="Group 61" id="61"/>
          <p:cNvGrpSpPr>
            <a:grpSpLocks noChangeAspect="true"/>
          </p:cNvGrpSpPr>
          <p:nvPr/>
        </p:nvGrpSpPr>
        <p:grpSpPr>
          <a:xfrm rot="0">
            <a:off x="5928685" y="2341332"/>
            <a:ext cx="1054193" cy="1054193"/>
            <a:chOff x="0" y="0"/>
            <a:chExt cx="6355080" cy="6355080"/>
          </a:xfrm>
        </p:grpSpPr>
        <p:sp>
          <p:nvSpPr>
            <p:cNvPr name="Freeform 62" id="62"/>
            <p:cNvSpPr/>
            <p:nvPr/>
          </p:nvSpPr>
          <p:spPr>
            <a:xfrm>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1D9BF0"/>
            </a:solidFill>
          </p:spPr>
        </p:sp>
      </p:grpSp>
      <p:sp>
        <p:nvSpPr>
          <p:cNvPr name="TextBox 63" id="63"/>
          <p:cNvSpPr txBox="true"/>
          <p:nvPr/>
        </p:nvSpPr>
        <p:spPr>
          <a:xfrm rot="0">
            <a:off x="2221108" y="2395837"/>
            <a:ext cx="688448"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Covid19</a:t>
            </a:r>
          </a:p>
        </p:txBody>
      </p:sp>
      <p:sp>
        <p:nvSpPr>
          <p:cNvPr name="TextBox 64" id="64"/>
          <p:cNvSpPr txBox="true"/>
          <p:nvPr/>
        </p:nvSpPr>
        <p:spPr>
          <a:xfrm rot="0">
            <a:off x="3213637" y="2395837"/>
            <a:ext cx="646849"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Kungflu</a:t>
            </a:r>
          </a:p>
        </p:txBody>
      </p:sp>
      <p:sp>
        <p:nvSpPr>
          <p:cNvPr name="TextBox 65" id="65"/>
          <p:cNvSpPr txBox="true"/>
          <p:nvPr/>
        </p:nvSpPr>
        <p:spPr>
          <a:xfrm rot="0">
            <a:off x="4209197" y="2395837"/>
            <a:ext cx="561643"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Chinks</a:t>
            </a:r>
          </a:p>
        </p:txBody>
      </p:sp>
      <p:sp>
        <p:nvSpPr>
          <p:cNvPr name="TextBox 66" id="66"/>
          <p:cNvSpPr txBox="true"/>
          <p:nvPr/>
        </p:nvSpPr>
        <p:spPr>
          <a:xfrm rot="0">
            <a:off x="5198826" y="2395837"/>
            <a:ext cx="486698"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China</a:t>
            </a:r>
          </a:p>
        </p:txBody>
      </p:sp>
      <p:sp>
        <p:nvSpPr>
          <p:cNvPr name="TextBox 67" id="67"/>
          <p:cNvSpPr txBox="true"/>
          <p:nvPr/>
        </p:nvSpPr>
        <p:spPr>
          <a:xfrm rot="0">
            <a:off x="6345832" y="2395837"/>
            <a:ext cx="244018"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NY</a:t>
            </a:r>
          </a:p>
        </p:txBody>
      </p:sp>
      <p:sp>
        <p:nvSpPr>
          <p:cNvPr name="TextBox 68" id="68"/>
          <p:cNvSpPr txBox="true"/>
          <p:nvPr/>
        </p:nvSpPr>
        <p:spPr>
          <a:xfrm rot="0">
            <a:off x="1230446" y="2905702"/>
            <a:ext cx="688448"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Covid19</a:t>
            </a:r>
          </a:p>
        </p:txBody>
      </p:sp>
      <p:sp>
        <p:nvSpPr>
          <p:cNvPr name="TextBox 69" id="69"/>
          <p:cNvSpPr txBox="true"/>
          <p:nvPr/>
        </p:nvSpPr>
        <p:spPr>
          <a:xfrm rot="0">
            <a:off x="1255540" y="3473511"/>
            <a:ext cx="646849"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Kungflu</a:t>
            </a:r>
          </a:p>
        </p:txBody>
      </p:sp>
      <p:sp>
        <p:nvSpPr>
          <p:cNvPr name="TextBox 70" id="70"/>
          <p:cNvSpPr txBox="true"/>
          <p:nvPr/>
        </p:nvSpPr>
        <p:spPr>
          <a:xfrm rot="0">
            <a:off x="1239034" y="4076837"/>
            <a:ext cx="561643"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Chinks</a:t>
            </a:r>
          </a:p>
        </p:txBody>
      </p:sp>
      <p:sp>
        <p:nvSpPr>
          <p:cNvPr name="TextBox 71" id="71"/>
          <p:cNvSpPr txBox="true"/>
          <p:nvPr/>
        </p:nvSpPr>
        <p:spPr>
          <a:xfrm rot="0">
            <a:off x="1297473" y="4688251"/>
            <a:ext cx="486698"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China</a:t>
            </a:r>
          </a:p>
        </p:txBody>
      </p:sp>
      <p:sp>
        <p:nvSpPr>
          <p:cNvPr name="TextBox 72" id="72"/>
          <p:cNvSpPr txBox="true"/>
          <p:nvPr/>
        </p:nvSpPr>
        <p:spPr>
          <a:xfrm rot="0">
            <a:off x="1418813" y="5305425"/>
            <a:ext cx="244018"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NY</a:t>
            </a:r>
          </a:p>
        </p:txBody>
      </p:sp>
      <p:sp>
        <p:nvSpPr>
          <p:cNvPr name="TextBox 73" id="73"/>
          <p:cNvSpPr txBox="true"/>
          <p:nvPr/>
        </p:nvSpPr>
        <p:spPr>
          <a:xfrm rot="0">
            <a:off x="2220682" y="6363283"/>
            <a:ext cx="688448"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Covid19</a:t>
            </a:r>
          </a:p>
        </p:txBody>
      </p:sp>
      <p:sp>
        <p:nvSpPr>
          <p:cNvPr name="TextBox 74" id="74"/>
          <p:cNvSpPr txBox="true"/>
          <p:nvPr/>
        </p:nvSpPr>
        <p:spPr>
          <a:xfrm rot="0">
            <a:off x="3213211" y="6363283"/>
            <a:ext cx="646849"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Kungflu</a:t>
            </a:r>
          </a:p>
        </p:txBody>
      </p:sp>
      <p:sp>
        <p:nvSpPr>
          <p:cNvPr name="TextBox 75" id="75"/>
          <p:cNvSpPr txBox="true"/>
          <p:nvPr/>
        </p:nvSpPr>
        <p:spPr>
          <a:xfrm rot="0">
            <a:off x="4208770" y="6363283"/>
            <a:ext cx="561643"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Chinks</a:t>
            </a:r>
          </a:p>
        </p:txBody>
      </p:sp>
      <p:sp>
        <p:nvSpPr>
          <p:cNvPr name="TextBox 76" id="76"/>
          <p:cNvSpPr txBox="true"/>
          <p:nvPr/>
        </p:nvSpPr>
        <p:spPr>
          <a:xfrm rot="0">
            <a:off x="5198399" y="6363283"/>
            <a:ext cx="486698"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China</a:t>
            </a:r>
          </a:p>
        </p:txBody>
      </p:sp>
      <p:sp>
        <p:nvSpPr>
          <p:cNvPr name="TextBox 77" id="77"/>
          <p:cNvSpPr txBox="true"/>
          <p:nvPr/>
        </p:nvSpPr>
        <p:spPr>
          <a:xfrm rot="0">
            <a:off x="1230020" y="6873148"/>
            <a:ext cx="688448"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Covid19</a:t>
            </a:r>
          </a:p>
        </p:txBody>
      </p:sp>
      <p:sp>
        <p:nvSpPr>
          <p:cNvPr name="TextBox 78" id="78"/>
          <p:cNvSpPr txBox="true"/>
          <p:nvPr/>
        </p:nvSpPr>
        <p:spPr>
          <a:xfrm rot="0">
            <a:off x="1255113" y="7440957"/>
            <a:ext cx="646849"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Kungflu</a:t>
            </a:r>
          </a:p>
        </p:txBody>
      </p:sp>
      <p:sp>
        <p:nvSpPr>
          <p:cNvPr name="TextBox 79" id="79"/>
          <p:cNvSpPr txBox="true"/>
          <p:nvPr/>
        </p:nvSpPr>
        <p:spPr>
          <a:xfrm rot="0">
            <a:off x="1238607" y="8044283"/>
            <a:ext cx="561643"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Chinks</a:t>
            </a:r>
          </a:p>
        </p:txBody>
      </p:sp>
      <p:sp>
        <p:nvSpPr>
          <p:cNvPr name="TextBox 80" id="80"/>
          <p:cNvSpPr txBox="true"/>
          <p:nvPr/>
        </p:nvSpPr>
        <p:spPr>
          <a:xfrm rot="0">
            <a:off x="1297047" y="8655698"/>
            <a:ext cx="486698"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China</a:t>
            </a:r>
          </a:p>
        </p:txBody>
      </p:sp>
      <p:sp>
        <p:nvSpPr>
          <p:cNvPr name="TextBox 81" id="81"/>
          <p:cNvSpPr txBox="true"/>
          <p:nvPr/>
        </p:nvSpPr>
        <p:spPr>
          <a:xfrm rot="0">
            <a:off x="1418386" y="9272871"/>
            <a:ext cx="244018"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NY</a:t>
            </a:r>
          </a:p>
        </p:txBody>
      </p:sp>
      <p:sp>
        <p:nvSpPr>
          <p:cNvPr name="TextBox 82" id="82"/>
          <p:cNvSpPr txBox="true"/>
          <p:nvPr/>
        </p:nvSpPr>
        <p:spPr>
          <a:xfrm rot="0">
            <a:off x="8554513" y="2384480"/>
            <a:ext cx="688448"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Covid19</a:t>
            </a:r>
          </a:p>
        </p:txBody>
      </p:sp>
      <p:sp>
        <p:nvSpPr>
          <p:cNvPr name="TextBox 83" id="83"/>
          <p:cNvSpPr txBox="true"/>
          <p:nvPr/>
        </p:nvSpPr>
        <p:spPr>
          <a:xfrm rot="0">
            <a:off x="9547042" y="2384480"/>
            <a:ext cx="646849"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Kungflu</a:t>
            </a:r>
          </a:p>
        </p:txBody>
      </p:sp>
      <p:sp>
        <p:nvSpPr>
          <p:cNvPr name="TextBox 84" id="84"/>
          <p:cNvSpPr txBox="true"/>
          <p:nvPr/>
        </p:nvSpPr>
        <p:spPr>
          <a:xfrm rot="0">
            <a:off x="10542601" y="2384480"/>
            <a:ext cx="561643"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Chinks</a:t>
            </a:r>
          </a:p>
        </p:txBody>
      </p:sp>
      <p:sp>
        <p:nvSpPr>
          <p:cNvPr name="TextBox 85" id="85"/>
          <p:cNvSpPr txBox="true"/>
          <p:nvPr/>
        </p:nvSpPr>
        <p:spPr>
          <a:xfrm rot="0">
            <a:off x="11532230" y="2384480"/>
            <a:ext cx="486698"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China</a:t>
            </a:r>
          </a:p>
        </p:txBody>
      </p:sp>
      <p:sp>
        <p:nvSpPr>
          <p:cNvPr name="TextBox 86" id="86"/>
          <p:cNvSpPr txBox="true"/>
          <p:nvPr/>
        </p:nvSpPr>
        <p:spPr>
          <a:xfrm rot="0">
            <a:off x="7563851" y="2894345"/>
            <a:ext cx="688448"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Covid19</a:t>
            </a:r>
          </a:p>
        </p:txBody>
      </p:sp>
      <p:sp>
        <p:nvSpPr>
          <p:cNvPr name="TextBox 87" id="87"/>
          <p:cNvSpPr txBox="true"/>
          <p:nvPr/>
        </p:nvSpPr>
        <p:spPr>
          <a:xfrm rot="0">
            <a:off x="7588944" y="3462154"/>
            <a:ext cx="646849"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Kungflu</a:t>
            </a:r>
          </a:p>
        </p:txBody>
      </p:sp>
      <p:sp>
        <p:nvSpPr>
          <p:cNvPr name="TextBox 88" id="88"/>
          <p:cNvSpPr txBox="true"/>
          <p:nvPr/>
        </p:nvSpPr>
        <p:spPr>
          <a:xfrm rot="0">
            <a:off x="7572438" y="4065479"/>
            <a:ext cx="561643"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Chinks</a:t>
            </a:r>
          </a:p>
        </p:txBody>
      </p:sp>
      <p:sp>
        <p:nvSpPr>
          <p:cNvPr name="TextBox 89" id="89"/>
          <p:cNvSpPr txBox="true"/>
          <p:nvPr/>
        </p:nvSpPr>
        <p:spPr>
          <a:xfrm rot="0">
            <a:off x="7630878" y="4676894"/>
            <a:ext cx="486698"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China</a:t>
            </a:r>
          </a:p>
        </p:txBody>
      </p:sp>
      <p:sp>
        <p:nvSpPr>
          <p:cNvPr name="TextBox 90" id="90"/>
          <p:cNvSpPr txBox="true"/>
          <p:nvPr/>
        </p:nvSpPr>
        <p:spPr>
          <a:xfrm rot="0">
            <a:off x="7752217" y="5294068"/>
            <a:ext cx="244018"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NY</a:t>
            </a:r>
          </a:p>
        </p:txBody>
      </p:sp>
      <p:sp>
        <p:nvSpPr>
          <p:cNvPr name="TextBox 91" id="91"/>
          <p:cNvSpPr txBox="true"/>
          <p:nvPr/>
        </p:nvSpPr>
        <p:spPr>
          <a:xfrm rot="0">
            <a:off x="8554086" y="6351926"/>
            <a:ext cx="688448"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Covid19</a:t>
            </a:r>
          </a:p>
        </p:txBody>
      </p:sp>
      <p:sp>
        <p:nvSpPr>
          <p:cNvPr name="TextBox 92" id="92"/>
          <p:cNvSpPr txBox="true"/>
          <p:nvPr/>
        </p:nvSpPr>
        <p:spPr>
          <a:xfrm rot="0">
            <a:off x="9546615" y="6351926"/>
            <a:ext cx="646849"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Kungflu</a:t>
            </a:r>
          </a:p>
        </p:txBody>
      </p:sp>
      <p:sp>
        <p:nvSpPr>
          <p:cNvPr name="TextBox 93" id="93"/>
          <p:cNvSpPr txBox="true"/>
          <p:nvPr/>
        </p:nvSpPr>
        <p:spPr>
          <a:xfrm rot="0">
            <a:off x="10542174" y="6351926"/>
            <a:ext cx="561643"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Chinks</a:t>
            </a:r>
          </a:p>
        </p:txBody>
      </p:sp>
      <p:sp>
        <p:nvSpPr>
          <p:cNvPr name="TextBox 94" id="94"/>
          <p:cNvSpPr txBox="true"/>
          <p:nvPr/>
        </p:nvSpPr>
        <p:spPr>
          <a:xfrm rot="0">
            <a:off x="11531803" y="6351926"/>
            <a:ext cx="486698"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China</a:t>
            </a:r>
          </a:p>
        </p:txBody>
      </p:sp>
      <p:sp>
        <p:nvSpPr>
          <p:cNvPr name="TextBox 95" id="95"/>
          <p:cNvSpPr txBox="true"/>
          <p:nvPr/>
        </p:nvSpPr>
        <p:spPr>
          <a:xfrm rot="0">
            <a:off x="7563424" y="6861791"/>
            <a:ext cx="688448"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Covid19</a:t>
            </a:r>
          </a:p>
        </p:txBody>
      </p:sp>
      <p:sp>
        <p:nvSpPr>
          <p:cNvPr name="TextBox 96" id="96"/>
          <p:cNvSpPr txBox="true"/>
          <p:nvPr/>
        </p:nvSpPr>
        <p:spPr>
          <a:xfrm rot="0">
            <a:off x="7588517" y="7429600"/>
            <a:ext cx="646849"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Kungflu</a:t>
            </a:r>
          </a:p>
        </p:txBody>
      </p:sp>
      <p:sp>
        <p:nvSpPr>
          <p:cNvPr name="TextBox 97" id="97"/>
          <p:cNvSpPr txBox="true"/>
          <p:nvPr/>
        </p:nvSpPr>
        <p:spPr>
          <a:xfrm rot="0">
            <a:off x="7572011" y="8032926"/>
            <a:ext cx="561643"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Chinks</a:t>
            </a:r>
          </a:p>
        </p:txBody>
      </p:sp>
      <p:sp>
        <p:nvSpPr>
          <p:cNvPr name="TextBox 98" id="98"/>
          <p:cNvSpPr txBox="true"/>
          <p:nvPr/>
        </p:nvSpPr>
        <p:spPr>
          <a:xfrm rot="0">
            <a:off x="7630451" y="8644340"/>
            <a:ext cx="486698"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China</a:t>
            </a:r>
          </a:p>
        </p:txBody>
      </p:sp>
      <p:sp>
        <p:nvSpPr>
          <p:cNvPr name="TextBox 99" id="99"/>
          <p:cNvSpPr txBox="true"/>
          <p:nvPr/>
        </p:nvSpPr>
        <p:spPr>
          <a:xfrm rot="0">
            <a:off x="7751791" y="9261514"/>
            <a:ext cx="244018" cy="195080"/>
          </a:xfrm>
          <a:prstGeom prst="rect">
            <a:avLst/>
          </a:prstGeom>
        </p:spPr>
        <p:txBody>
          <a:bodyPr anchor="t" rtlCol="false" tIns="0" lIns="0" bIns="0" rIns="0">
            <a:spAutoFit/>
          </a:bodyPr>
          <a:lstStyle/>
          <a:p>
            <a:pPr algn="ctr">
              <a:lnSpc>
                <a:spcPts val="1545"/>
              </a:lnSpc>
              <a:spcBef>
                <a:spcPct val="0"/>
              </a:spcBef>
            </a:pPr>
            <a:r>
              <a:rPr lang="en-US" sz="1405">
                <a:solidFill>
                  <a:srgbClr val="FFFFFF"/>
                </a:solidFill>
                <a:latin typeface="Muli Regular Bold"/>
              </a:rPr>
              <a:t>NY</a:t>
            </a:r>
          </a:p>
        </p:txBody>
      </p:sp>
      <p:sp>
        <p:nvSpPr>
          <p:cNvPr name="TextBox 100" id="100"/>
          <p:cNvSpPr txBox="true"/>
          <p:nvPr/>
        </p:nvSpPr>
        <p:spPr>
          <a:xfrm rot="0">
            <a:off x="4412128" y="2848660"/>
            <a:ext cx="152757"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0</a:t>
            </a:r>
          </a:p>
        </p:txBody>
      </p:sp>
      <p:sp>
        <p:nvSpPr>
          <p:cNvPr name="TextBox 101" id="101"/>
          <p:cNvSpPr txBox="true"/>
          <p:nvPr/>
        </p:nvSpPr>
        <p:spPr>
          <a:xfrm rot="0">
            <a:off x="5180928" y="2848660"/>
            <a:ext cx="519470"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1.08</a:t>
            </a:r>
          </a:p>
        </p:txBody>
      </p:sp>
      <p:sp>
        <p:nvSpPr>
          <p:cNvPr name="TextBox 102" id="102"/>
          <p:cNvSpPr txBox="true"/>
          <p:nvPr/>
        </p:nvSpPr>
        <p:spPr>
          <a:xfrm rot="0">
            <a:off x="6206594" y="2848660"/>
            <a:ext cx="519470"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2.61</a:t>
            </a:r>
          </a:p>
        </p:txBody>
      </p:sp>
      <p:sp>
        <p:nvSpPr>
          <p:cNvPr name="TextBox 103" id="103"/>
          <p:cNvSpPr txBox="true"/>
          <p:nvPr/>
        </p:nvSpPr>
        <p:spPr>
          <a:xfrm rot="0">
            <a:off x="3275815" y="2848660"/>
            <a:ext cx="519470"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3.81</a:t>
            </a:r>
          </a:p>
        </p:txBody>
      </p:sp>
      <p:sp>
        <p:nvSpPr>
          <p:cNvPr name="TextBox 104" id="104"/>
          <p:cNvSpPr txBox="true"/>
          <p:nvPr/>
        </p:nvSpPr>
        <p:spPr>
          <a:xfrm rot="0">
            <a:off x="4412128" y="3427826"/>
            <a:ext cx="152757"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0</a:t>
            </a:r>
          </a:p>
        </p:txBody>
      </p:sp>
      <p:sp>
        <p:nvSpPr>
          <p:cNvPr name="TextBox 105" id="105"/>
          <p:cNvSpPr txBox="true"/>
          <p:nvPr/>
        </p:nvSpPr>
        <p:spPr>
          <a:xfrm rot="0">
            <a:off x="5180928" y="3427826"/>
            <a:ext cx="519470"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0.39</a:t>
            </a:r>
          </a:p>
        </p:txBody>
      </p:sp>
      <p:sp>
        <p:nvSpPr>
          <p:cNvPr name="TextBox 106" id="106"/>
          <p:cNvSpPr txBox="true"/>
          <p:nvPr/>
        </p:nvSpPr>
        <p:spPr>
          <a:xfrm rot="0">
            <a:off x="6206594" y="3427826"/>
            <a:ext cx="519470"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1.19</a:t>
            </a:r>
          </a:p>
        </p:txBody>
      </p:sp>
      <p:sp>
        <p:nvSpPr>
          <p:cNvPr name="TextBox 107" id="107"/>
          <p:cNvSpPr txBox="true"/>
          <p:nvPr/>
        </p:nvSpPr>
        <p:spPr>
          <a:xfrm rot="0">
            <a:off x="5180928" y="4076837"/>
            <a:ext cx="519470"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0.11</a:t>
            </a:r>
          </a:p>
        </p:txBody>
      </p:sp>
      <p:sp>
        <p:nvSpPr>
          <p:cNvPr name="TextBox 108" id="108"/>
          <p:cNvSpPr txBox="true"/>
          <p:nvPr/>
        </p:nvSpPr>
        <p:spPr>
          <a:xfrm rot="0">
            <a:off x="6206594" y="4076837"/>
            <a:ext cx="519470"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0.75</a:t>
            </a:r>
          </a:p>
        </p:txBody>
      </p:sp>
      <p:sp>
        <p:nvSpPr>
          <p:cNvPr name="TextBox 109" id="109"/>
          <p:cNvSpPr txBox="true"/>
          <p:nvPr/>
        </p:nvSpPr>
        <p:spPr>
          <a:xfrm rot="0">
            <a:off x="6196786" y="4631209"/>
            <a:ext cx="519470"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0.96</a:t>
            </a:r>
          </a:p>
        </p:txBody>
      </p:sp>
      <p:sp>
        <p:nvSpPr>
          <p:cNvPr name="TextBox 110" id="110"/>
          <p:cNvSpPr txBox="true"/>
          <p:nvPr/>
        </p:nvSpPr>
        <p:spPr>
          <a:xfrm rot="0">
            <a:off x="10745532" y="2877954"/>
            <a:ext cx="152757"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0</a:t>
            </a:r>
          </a:p>
        </p:txBody>
      </p:sp>
      <p:sp>
        <p:nvSpPr>
          <p:cNvPr name="TextBox 111" id="111"/>
          <p:cNvSpPr txBox="true"/>
          <p:nvPr/>
        </p:nvSpPr>
        <p:spPr>
          <a:xfrm rot="0">
            <a:off x="11514332" y="2877954"/>
            <a:ext cx="519470"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1.08</a:t>
            </a:r>
          </a:p>
        </p:txBody>
      </p:sp>
      <p:sp>
        <p:nvSpPr>
          <p:cNvPr name="TextBox 112" id="112"/>
          <p:cNvSpPr txBox="true"/>
          <p:nvPr/>
        </p:nvSpPr>
        <p:spPr>
          <a:xfrm rot="0">
            <a:off x="12539998" y="2877954"/>
            <a:ext cx="519470"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0.56</a:t>
            </a:r>
          </a:p>
        </p:txBody>
      </p:sp>
      <p:sp>
        <p:nvSpPr>
          <p:cNvPr name="TextBox 113" id="113"/>
          <p:cNvSpPr txBox="true"/>
          <p:nvPr/>
        </p:nvSpPr>
        <p:spPr>
          <a:xfrm rot="0">
            <a:off x="9609219" y="2877954"/>
            <a:ext cx="519470"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3.80</a:t>
            </a:r>
          </a:p>
        </p:txBody>
      </p:sp>
      <p:sp>
        <p:nvSpPr>
          <p:cNvPr name="TextBox 114" id="114"/>
          <p:cNvSpPr txBox="true"/>
          <p:nvPr/>
        </p:nvSpPr>
        <p:spPr>
          <a:xfrm rot="0">
            <a:off x="10745532" y="3457120"/>
            <a:ext cx="152757"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0</a:t>
            </a:r>
          </a:p>
        </p:txBody>
      </p:sp>
      <p:sp>
        <p:nvSpPr>
          <p:cNvPr name="TextBox 115" id="115"/>
          <p:cNvSpPr txBox="true"/>
          <p:nvPr/>
        </p:nvSpPr>
        <p:spPr>
          <a:xfrm rot="0">
            <a:off x="11514332" y="3457120"/>
            <a:ext cx="519470"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0.39</a:t>
            </a:r>
          </a:p>
        </p:txBody>
      </p:sp>
      <p:sp>
        <p:nvSpPr>
          <p:cNvPr name="TextBox 116" id="116"/>
          <p:cNvSpPr txBox="true"/>
          <p:nvPr/>
        </p:nvSpPr>
        <p:spPr>
          <a:xfrm rot="0">
            <a:off x="12539998" y="3457120"/>
            <a:ext cx="519470"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0.27</a:t>
            </a:r>
          </a:p>
        </p:txBody>
      </p:sp>
      <p:sp>
        <p:nvSpPr>
          <p:cNvPr name="TextBox 117" id="117"/>
          <p:cNvSpPr txBox="true"/>
          <p:nvPr/>
        </p:nvSpPr>
        <p:spPr>
          <a:xfrm rot="0">
            <a:off x="11514332" y="4106130"/>
            <a:ext cx="519470"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0.11</a:t>
            </a:r>
          </a:p>
        </p:txBody>
      </p:sp>
      <p:sp>
        <p:nvSpPr>
          <p:cNvPr name="TextBox 118" id="118"/>
          <p:cNvSpPr txBox="true"/>
          <p:nvPr/>
        </p:nvSpPr>
        <p:spPr>
          <a:xfrm rot="0">
            <a:off x="12539998" y="4106130"/>
            <a:ext cx="519470"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1.27</a:t>
            </a:r>
          </a:p>
        </p:txBody>
      </p:sp>
      <p:sp>
        <p:nvSpPr>
          <p:cNvPr name="TextBox 119" id="119"/>
          <p:cNvSpPr txBox="true"/>
          <p:nvPr/>
        </p:nvSpPr>
        <p:spPr>
          <a:xfrm rot="0">
            <a:off x="12530190" y="4660503"/>
            <a:ext cx="519470"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0.63</a:t>
            </a:r>
          </a:p>
        </p:txBody>
      </p:sp>
      <p:sp>
        <p:nvSpPr>
          <p:cNvPr name="TextBox 120" id="120"/>
          <p:cNvSpPr txBox="true"/>
          <p:nvPr/>
        </p:nvSpPr>
        <p:spPr>
          <a:xfrm rot="0">
            <a:off x="4412128" y="6801963"/>
            <a:ext cx="152757"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0</a:t>
            </a:r>
          </a:p>
        </p:txBody>
      </p:sp>
      <p:sp>
        <p:nvSpPr>
          <p:cNvPr name="TextBox 121" id="121"/>
          <p:cNvSpPr txBox="true"/>
          <p:nvPr/>
        </p:nvSpPr>
        <p:spPr>
          <a:xfrm rot="0">
            <a:off x="5180928" y="6801963"/>
            <a:ext cx="519470"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1.34</a:t>
            </a:r>
          </a:p>
        </p:txBody>
      </p:sp>
      <p:sp>
        <p:nvSpPr>
          <p:cNvPr name="TextBox 122" id="122"/>
          <p:cNvSpPr txBox="true"/>
          <p:nvPr/>
        </p:nvSpPr>
        <p:spPr>
          <a:xfrm rot="0">
            <a:off x="6206594" y="6801963"/>
            <a:ext cx="519470"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1.12</a:t>
            </a:r>
          </a:p>
        </p:txBody>
      </p:sp>
      <p:sp>
        <p:nvSpPr>
          <p:cNvPr name="TextBox 123" id="123"/>
          <p:cNvSpPr txBox="true"/>
          <p:nvPr/>
        </p:nvSpPr>
        <p:spPr>
          <a:xfrm rot="0">
            <a:off x="3275815" y="6801963"/>
            <a:ext cx="519470"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0.82</a:t>
            </a:r>
          </a:p>
        </p:txBody>
      </p:sp>
      <p:sp>
        <p:nvSpPr>
          <p:cNvPr name="TextBox 124" id="124"/>
          <p:cNvSpPr txBox="true"/>
          <p:nvPr/>
        </p:nvSpPr>
        <p:spPr>
          <a:xfrm rot="0">
            <a:off x="4412128" y="7381129"/>
            <a:ext cx="152757"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0</a:t>
            </a:r>
          </a:p>
        </p:txBody>
      </p:sp>
      <p:sp>
        <p:nvSpPr>
          <p:cNvPr name="TextBox 125" id="125"/>
          <p:cNvSpPr txBox="true"/>
          <p:nvPr/>
        </p:nvSpPr>
        <p:spPr>
          <a:xfrm rot="0">
            <a:off x="5180928" y="7381129"/>
            <a:ext cx="519470"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0.39</a:t>
            </a:r>
          </a:p>
        </p:txBody>
      </p:sp>
      <p:sp>
        <p:nvSpPr>
          <p:cNvPr name="TextBox 126" id="126"/>
          <p:cNvSpPr txBox="true"/>
          <p:nvPr/>
        </p:nvSpPr>
        <p:spPr>
          <a:xfrm rot="0">
            <a:off x="6206594" y="7381129"/>
            <a:ext cx="519470"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1.19</a:t>
            </a:r>
          </a:p>
        </p:txBody>
      </p:sp>
      <p:sp>
        <p:nvSpPr>
          <p:cNvPr name="TextBox 127" id="127"/>
          <p:cNvSpPr txBox="true"/>
          <p:nvPr/>
        </p:nvSpPr>
        <p:spPr>
          <a:xfrm rot="0">
            <a:off x="5180928" y="8030139"/>
            <a:ext cx="519470"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0.10</a:t>
            </a:r>
          </a:p>
        </p:txBody>
      </p:sp>
      <p:sp>
        <p:nvSpPr>
          <p:cNvPr name="TextBox 128" id="128"/>
          <p:cNvSpPr txBox="true"/>
          <p:nvPr/>
        </p:nvSpPr>
        <p:spPr>
          <a:xfrm rot="0">
            <a:off x="6206594" y="8030139"/>
            <a:ext cx="519470"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1.75</a:t>
            </a:r>
          </a:p>
        </p:txBody>
      </p:sp>
      <p:sp>
        <p:nvSpPr>
          <p:cNvPr name="TextBox 129" id="129"/>
          <p:cNvSpPr txBox="true"/>
          <p:nvPr/>
        </p:nvSpPr>
        <p:spPr>
          <a:xfrm rot="0">
            <a:off x="6196786" y="8584512"/>
            <a:ext cx="519470"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0.93</a:t>
            </a:r>
          </a:p>
        </p:txBody>
      </p:sp>
      <p:sp>
        <p:nvSpPr>
          <p:cNvPr name="TextBox 130" id="130"/>
          <p:cNvSpPr txBox="true"/>
          <p:nvPr/>
        </p:nvSpPr>
        <p:spPr>
          <a:xfrm rot="-59999">
            <a:off x="10755057" y="6831256"/>
            <a:ext cx="152757"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0</a:t>
            </a:r>
          </a:p>
        </p:txBody>
      </p:sp>
      <p:sp>
        <p:nvSpPr>
          <p:cNvPr name="TextBox 131" id="131"/>
          <p:cNvSpPr txBox="true"/>
          <p:nvPr/>
        </p:nvSpPr>
        <p:spPr>
          <a:xfrm rot="0">
            <a:off x="11514332" y="6831256"/>
            <a:ext cx="519470"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0.09</a:t>
            </a:r>
          </a:p>
        </p:txBody>
      </p:sp>
      <p:sp>
        <p:nvSpPr>
          <p:cNvPr name="TextBox 132" id="132"/>
          <p:cNvSpPr txBox="true"/>
          <p:nvPr/>
        </p:nvSpPr>
        <p:spPr>
          <a:xfrm rot="0">
            <a:off x="12539998" y="6831256"/>
            <a:ext cx="519470"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1.98</a:t>
            </a:r>
          </a:p>
        </p:txBody>
      </p:sp>
      <p:sp>
        <p:nvSpPr>
          <p:cNvPr name="TextBox 133" id="133"/>
          <p:cNvSpPr txBox="true"/>
          <p:nvPr/>
        </p:nvSpPr>
        <p:spPr>
          <a:xfrm rot="0">
            <a:off x="9609219" y="6831256"/>
            <a:ext cx="519470"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3.80</a:t>
            </a:r>
          </a:p>
        </p:txBody>
      </p:sp>
      <p:sp>
        <p:nvSpPr>
          <p:cNvPr name="TextBox 134" id="134"/>
          <p:cNvSpPr txBox="true"/>
          <p:nvPr/>
        </p:nvSpPr>
        <p:spPr>
          <a:xfrm rot="0">
            <a:off x="10745532" y="7410423"/>
            <a:ext cx="152757"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0</a:t>
            </a:r>
          </a:p>
        </p:txBody>
      </p:sp>
      <p:sp>
        <p:nvSpPr>
          <p:cNvPr name="TextBox 135" id="135"/>
          <p:cNvSpPr txBox="true"/>
          <p:nvPr/>
        </p:nvSpPr>
        <p:spPr>
          <a:xfrm rot="0">
            <a:off x="11514332" y="7410423"/>
            <a:ext cx="519470"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1.87</a:t>
            </a:r>
          </a:p>
        </p:txBody>
      </p:sp>
      <p:sp>
        <p:nvSpPr>
          <p:cNvPr name="TextBox 136" id="136"/>
          <p:cNvSpPr txBox="true"/>
          <p:nvPr/>
        </p:nvSpPr>
        <p:spPr>
          <a:xfrm rot="0">
            <a:off x="12723354" y="7410423"/>
            <a:ext cx="152757"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0</a:t>
            </a:r>
          </a:p>
        </p:txBody>
      </p:sp>
      <p:sp>
        <p:nvSpPr>
          <p:cNvPr name="TextBox 137" id="137"/>
          <p:cNvSpPr txBox="true"/>
          <p:nvPr/>
        </p:nvSpPr>
        <p:spPr>
          <a:xfrm rot="0">
            <a:off x="11514332" y="8059433"/>
            <a:ext cx="519470"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0.11</a:t>
            </a:r>
          </a:p>
        </p:txBody>
      </p:sp>
      <p:sp>
        <p:nvSpPr>
          <p:cNvPr name="TextBox 138" id="138"/>
          <p:cNvSpPr txBox="true"/>
          <p:nvPr/>
        </p:nvSpPr>
        <p:spPr>
          <a:xfrm rot="0">
            <a:off x="12539998" y="8059433"/>
            <a:ext cx="519470"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0.76</a:t>
            </a:r>
          </a:p>
        </p:txBody>
      </p:sp>
      <p:sp>
        <p:nvSpPr>
          <p:cNvPr name="TextBox 139" id="139"/>
          <p:cNvSpPr txBox="true"/>
          <p:nvPr/>
        </p:nvSpPr>
        <p:spPr>
          <a:xfrm rot="0">
            <a:off x="12530190" y="8613806"/>
            <a:ext cx="519470" cy="286449"/>
          </a:xfrm>
          <a:prstGeom prst="rect">
            <a:avLst/>
          </a:prstGeom>
        </p:spPr>
        <p:txBody>
          <a:bodyPr anchor="t" rtlCol="false" tIns="0" lIns="0" bIns="0" rIns="0">
            <a:spAutoFit/>
          </a:bodyPr>
          <a:lstStyle/>
          <a:p>
            <a:pPr algn="ctr">
              <a:lnSpc>
                <a:spcPts val="2205"/>
              </a:lnSpc>
              <a:spcBef>
                <a:spcPct val="0"/>
              </a:spcBef>
            </a:pPr>
            <a:r>
              <a:rPr lang="en-US" sz="2005">
                <a:solidFill>
                  <a:srgbClr val="FFFFFF"/>
                </a:solidFill>
                <a:latin typeface="Muli Regular Bold"/>
              </a:rPr>
              <a:t>0.62</a:t>
            </a:r>
          </a:p>
        </p:txBody>
      </p:sp>
      <p:grpSp>
        <p:nvGrpSpPr>
          <p:cNvPr name="Group 140" id="140"/>
          <p:cNvGrpSpPr>
            <a:grpSpLocks noChangeAspect="true"/>
          </p:cNvGrpSpPr>
          <p:nvPr/>
        </p:nvGrpSpPr>
        <p:grpSpPr>
          <a:xfrm rot="0">
            <a:off x="12111875" y="3338754"/>
            <a:ext cx="1578904" cy="1578904"/>
            <a:chOff x="0" y="0"/>
            <a:chExt cx="6355080" cy="6355080"/>
          </a:xfrm>
        </p:grpSpPr>
        <p:sp>
          <p:nvSpPr>
            <p:cNvPr name="Freeform 141" id="141"/>
            <p:cNvSpPr/>
            <p:nvPr/>
          </p:nvSpPr>
          <p:spPr>
            <a:xfrm>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1D9BF0"/>
            </a:solidFill>
          </p:spPr>
        </p:sp>
      </p:grpSp>
      <p:grpSp>
        <p:nvGrpSpPr>
          <p:cNvPr name="Group 142" id="142"/>
          <p:cNvGrpSpPr>
            <a:grpSpLocks noChangeAspect="true"/>
          </p:cNvGrpSpPr>
          <p:nvPr/>
        </p:nvGrpSpPr>
        <p:grpSpPr>
          <a:xfrm rot="0">
            <a:off x="5765560" y="7470332"/>
            <a:ext cx="1380445" cy="1380445"/>
            <a:chOff x="0" y="0"/>
            <a:chExt cx="6355080" cy="6355080"/>
          </a:xfrm>
        </p:grpSpPr>
        <p:sp>
          <p:nvSpPr>
            <p:cNvPr name="Freeform 143" id="143"/>
            <p:cNvSpPr/>
            <p:nvPr/>
          </p:nvSpPr>
          <p:spPr>
            <a:xfrm>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1D9BF0"/>
            </a:solidFill>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2401610"/>
            <a:chOff x="0" y="0"/>
            <a:chExt cx="24384000" cy="3202147"/>
          </a:xfrm>
        </p:grpSpPr>
        <p:sp>
          <p:nvSpPr>
            <p:cNvPr name="AutoShape 3" id="3"/>
            <p:cNvSpPr/>
            <p:nvPr/>
          </p:nvSpPr>
          <p:spPr>
            <a:xfrm rot="0">
              <a:off x="0" y="0"/>
              <a:ext cx="24384000" cy="3202147"/>
            </a:xfrm>
            <a:prstGeom prst="rect">
              <a:avLst/>
            </a:prstGeom>
            <a:solidFill>
              <a:srgbClr val="38B6FF"/>
            </a:solidFill>
          </p:spPr>
        </p:sp>
        <p:sp>
          <p:nvSpPr>
            <p:cNvPr name="TextBox 4" id="4"/>
            <p:cNvSpPr txBox="true"/>
            <p:nvPr/>
          </p:nvSpPr>
          <p:spPr>
            <a:xfrm rot="0">
              <a:off x="1041739" y="693975"/>
              <a:ext cx="22300523" cy="1871346"/>
            </a:xfrm>
            <a:prstGeom prst="rect">
              <a:avLst/>
            </a:prstGeom>
          </p:spPr>
          <p:txBody>
            <a:bodyPr anchor="t" rtlCol="false" tIns="0" lIns="0" bIns="0" rIns="0">
              <a:spAutoFit/>
            </a:bodyPr>
            <a:lstStyle/>
            <a:p>
              <a:pPr>
                <a:lnSpc>
                  <a:spcPts val="5720"/>
                </a:lnSpc>
              </a:pPr>
              <a:r>
                <a:rPr lang="en-US" sz="5200">
                  <a:solidFill>
                    <a:srgbClr val="1B1A1A"/>
                  </a:solidFill>
                  <a:latin typeface="Muli Black Bold"/>
                </a:rPr>
                <a:t>Discovery</a:t>
              </a:r>
            </a:p>
            <a:p>
              <a:pPr>
                <a:lnSpc>
                  <a:spcPts val="2420"/>
                </a:lnSpc>
              </a:pPr>
            </a:p>
            <a:p>
              <a:pPr>
                <a:lnSpc>
                  <a:spcPts val="2860"/>
                </a:lnSpc>
              </a:pPr>
              <a:r>
                <a:rPr lang="en-US" sz="2600">
                  <a:solidFill>
                    <a:srgbClr val="1B1A1A"/>
                  </a:solidFill>
                  <a:latin typeface="Muli Regular Bold"/>
                </a:rPr>
                <a:t>Both big and small cities have size-able proportion of negative and positive sentiments.</a:t>
              </a:r>
            </a:p>
          </p:txBody>
        </p:sp>
      </p:grpSp>
      <p:pic>
        <p:nvPicPr>
          <p:cNvPr name="Picture 5" id="5"/>
          <p:cNvPicPr>
            <a:picLocks noChangeAspect="true"/>
          </p:cNvPicPr>
          <p:nvPr/>
        </p:nvPicPr>
        <p:blipFill>
          <a:blip r:embed="rId2"/>
          <a:srcRect l="0" t="0" r="0" b="0"/>
          <a:stretch>
            <a:fillRect/>
          </a:stretch>
        </p:blipFill>
        <p:spPr>
          <a:xfrm flipH="false" flipV="false" rot="0">
            <a:off x="6293084" y="3005313"/>
            <a:ext cx="5701831" cy="4276373"/>
          </a:xfrm>
          <a:prstGeom prst="rect">
            <a:avLst/>
          </a:prstGeom>
        </p:spPr>
      </p:pic>
      <p:pic>
        <p:nvPicPr>
          <p:cNvPr name="Picture 6" id="6"/>
          <p:cNvPicPr>
            <a:picLocks noChangeAspect="true"/>
          </p:cNvPicPr>
          <p:nvPr/>
        </p:nvPicPr>
        <p:blipFill>
          <a:blip r:embed="rId3"/>
          <a:srcRect l="645" t="0" r="1630" b="2244"/>
          <a:stretch>
            <a:fillRect/>
          </a:stretch>
        </p:blipFill>
        <p:spPr>
          <a:xfrm flipH="false" flipV="false" rot="0">
            <a:off x="293885" y="2663548"/>
            <a:ext cx="17700230" cy="6856690"/>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863060" y="373844"/>
            <a:ext cx="7991466" cy="638075"/>
          </a:xfrm>
          <a:prstGeom prst="rect">
            <a:avLst/>
          </a:prstGeom>
        </p:spPr>
        <p:txBody>
          <a:bodyPr anchor="t" rtlCol="false" tIns="0" lIns="0" bIns="0" rIns="0">
            <a:spAutoFit/>
          </a:bodyPr>
          <a:lstStyle/>
          <a:p>
            <a:pPr>
              <a:lnSpc>
                <a:spcPts val="4812"/>
              </a:lnSpc>
            </a:pPr>
            <a:r>
              <a:rPr lang="en-US" sz="4374">
                <a:solidFill>
                  <a:srgbClr val="1B1A1A"/>
                </a:solidFill>
                <a:latin typeface="Muli Black Bold"/>
              </a:rPr>
              <a:t>Influencers   </a:t>
            </a:r>
          </a:p>
        </p:txBody>
      </p:sp>
      <p:pic>
        <p:nvPicPr>
          <p:cNvPr name="Picture 3" id="3"/>
          <p:cNvPicPr>
            <a:picLocks noChangeAspect="true"/>
          </p:cNvPicPr>
          <p:nvPr/>
        </p:nvPicPr>
        <p:blipFill>
          <a:blip r:embed="rId3"/>
          <a:srcRect l="0" t="7046" r="0" b="7046"/>
          <a:stretch>
            <a:fillRect/>
          </a:stretch>
        </p:blipFill>
        <p:spPr>
          <a:xfrm flipH="false" flipV="false" rot="0">
            <a:off x="458270" y="1310656"/>
            <a:ext cx="7771347" cy="6845160"/>
          </a:xfrm>
          <a:prstGeom prst="rect">
            <a:avLst/>
          </a:prstGeom>
        </p:spPr>
      </p:pic>
      <p:pic>
        <p:nvPicPr>
          <p:cNvPr name="Picture 4" id="4"/>
          <p:cNvPicPr>
            <a:picLocks noChangeAspect="true"/>
          </p:cNvPicPr>
          <p:nvPr/>
        </p:nvPicPr>
        <p:blipFill>
          <a:blip r:embed="rId4"/>
          <a:srcRect l="0" t="1580" r="7690" b="559"/>
          <a:stretch>
            <a:fillRect/>
          </a:stretch>
        </p:blipFill>
        <p:spPr>
          <a:xfrm flipH="false" flipV="false" rot="0">
            <a:off x="8568776" y="1011919"/>
            <a:ext cx="9290751" cy="6667906"/>
          </a:xfrm>
          <a:prstGeom prst="rect">
            <a:avLst/>
          </a:prstGeom>
        </p:spPr>
      </p:pic>
      <p:grpSp>
        <p:nvGrpSpPr>
          <p:cNvPr name="Group 5" id="5"/>
          <p:cNvGrpSpPr/>
          <p:nvPr/>
        </p:nvGrpSpPr>
        <p:grpSpPr>
          <a:xfrm rot="0">
            <a:off x="2700101" y="1310656"/>
            <a:ext cx="3194537" cy="3194537"/>
            <a:chOff x="0" y="0"/>
            <a:chExt cx="1913890" cy="1913890"/>
          </a:xfrm>
        </p:grpSpPr>
        <p:sp>
          <p:nvSpPr>
            <p:cNvPr name="Freeform 6" id="6"/>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D5744E"/>
            </a:solidFill>
          </p:spPr>
        </p:sp>
      </p:grpSp>
      <p:sp>
        <p:nvSpPr>
          <p:cNvPr name="TextBox 7" id="7"/>
          <p:cNvSpPr txBox="true"/>
          <p:nvPr/>
        </p:nvSpPr>
        <p:spPr>
          <a:xfrm rot="0">
            <a:off x="863060" y="8198816"/>
            <a:ext cx="6683097" cy="1493068"/>
          </a:xfrm>
          <a:prstGeom prst="rect">
            <a:avLst/>
          </a:prstGeom>
        </p:spPr>
        <p:txBody>
          <a:bodyPr anchor="t" rtlCol="false" tIns="0" lIns="0" bIns="0" rIns="0">
            <a:spAutoFit/>
          </a:bodyPr>
          <a:lstStyle/>
          <a:p>
            <a:pPr>
              <a:lnSpc>
                <a:spcPts val="2425"/>
              </a:lnSpc>
              <a:spcBef>
                <a:spcPct val="0"/>
              </a:spcBef>
            </a:pPr>
            <a:r>
              <a:rPr lang="en-US" sz="2205">
                <a:solidFill>
                  <a:srgbClr val="1B1A1A"/>
                </a:solidFill>
                <a:latin typeface="Muli Bold Bold"/>
              </a:rPr>
              <a:t>High closeness and </a:t>
            </a:r>
            <a:r>
              <a:rPr lang="en-US" sz="2205">
                <a:solidFill>
                  <a:srgbClr val="1B1A1A"/>
                </a:solidFill>
                <a:latin typeface="Muli Bold Bold"/>
              </a:rPr>
              <a:t>1000+ followers for a person </a:t>
            </a:r>
          </a:p>
          <a:p>
            <a:pPr>
              <a:lnSpc>
                <a:spcPts val="2425"/>
              </a:lnSpc>
              <a:spcBef>
                <a:spcPct val="0"/>
              </a:spcBef>
            </a:pPr>
            <a:r>
              <a:rPr lang="en-US" sz="2205">
                <a:solidFill>
                  <a:srgbClr val="1B1A1A"/>
                </a:solidFill>
                <a:latin typeface="Muli Bold Bold"/>
              </a:rPr>
              <a:t>whose tweet had the most negative sentiment.  </a:t>
            </a:r>
          </a:p>
          <a:p>
            <a:pPr>
              <a:lnSpc>
                <a:spcPts val="4410"/>
              </a:lnSpc>
            </a:pPr>
            <a:r>
              <a:rPr lang="en-US" sz="2205">
                <a:solidFill>
                  <a:srgbClr val="1B1A1A"/>
                </a:solidFill>
                <a:latin typeface="Muli Bold Bold"/>
              </a:rPr>
              <a:t>Profile - Runs a podcast</a:t>
            </a:r>
          </a:p>
          <a:p>
            <a:pPr>
              <a:lnSpc>
                <a:spcPts val="2425"/>
              </a:lnSpc>
              <a:spcBef>
                <a:spcPct val="0"/>
              </a:spcBef>
            </a:pPr>
            <a:r>
              <a:rPr lang="en-US" sz="2205">
                <a:solidFill>
                  <a:srgbClr val="1B1A1A"/>
                </a:solidFill>
                <a:latin typeface="Muli Bold Bold"/>
              </a:rPr>
              <a:t>Location: A big city</a:t>
            </a:r>
          </a:p>
        </p:txBody>
      </p:sp>
      <p:sp>
        <p:nvSpPr>
          <p:cNvPr name="TextBox 8" id="8"/>
          <p:cNvSpPr txBox="true"/>
          <p:nvPr/>
        </p:nvSpPr>
        <p:spPr>
          <a:xfrm rot="0">
            <a:off x="9379029" y="8195777"/>
            <a:ext cx="7880271" cy="1496108"/>
          </a:xfrm>
          <a:prstGeom prst="rect">
            <a:avLst/>
          </a:prstGeom>
        </p:spPr>
        <p:txBody>
          <a:bodyPr anchor="t" rtlCol="false" tIns="0" lIns="0" bIns="0" rIns="0">
            <a:spAutoFit/>
          </a:bodyPr>
          <a:lstStyle/>
          <a:p>
            <a:pPr>
              <a:lnSpc>
                <a:spcPts val="2431"/>
              </a:lnSpc>
              <a:spcBef>
                <a:spcPct val="0"/>
              </a:spcBef>
            </a:pPr>
            <a:r>
              <a:rPr lang="en-US" sz="2210">
                <a:solidFill>
                  <a:srgbClr val="1B1A1A"/>
                </a:solidFill>
                <a:latin typeface="Muli Bold Bold"/>
              </a:rPr>
              <a:t>5000</a:t>
            </a:r>
            <a:r>
              <a:rPr lang="en-US" sz="2210">
                <a:solidFill>
                  <a:srgbClr val="1B1A1A"/>
                </a:solidFill>
                <a:latin typeface="Muli Bold Bold"/>
              </a:rPr>
              <a:t>+ followers for the next 5 users with most negative sentiment.  </a:t>
            </a:r>
          </a:p>
          <a:p>
            <a:pPr>
              <a:lnSpc>
                <a:spcPts val="4420"/>
              </a:lnSpc>
            </a:pPr>
            <a:r>
              <a:rPr lang="en-US" sz="2210">
                <a:solidFill>
                  <a:srgbClr val="1B1A1A"/>
                </a:solidFill>
                <a:latin typeface="Muli Bold Bold"/>
              </a:rPr>
              <a:t>Typical Profile -  Anti-Vaxxers, Anti-LGBTQ</a:t>
            </a:r>
          </a:p>
          <a:p>
            <a:pPr>
              <a:lnSpc>
                <a:spcPts val="2431"/>
              </a:lnSpc>
              <a:spcBef>
                <a:spcPct val="0"/>
              </a:spcBef>
            </a:pPr>
            <a:r>
              <a:rPr lang="en-US" sz="2210">
                <a:solidFill>
                  <a:srgbClr val="1B1A1A"/>
                </a:solidFill>
                <a:latin typeface="Muli Bold Bold"/>
              </a:rPr>
              <a:t>Location: Smaller cities in contrast to LA, NY</a:t>
            </a:r>
          </a:p>
        </p:txBody>
      </p:sp>
      <p:sp>
        <p:nvSpPr>
          <p:cNvPr name="TextBox 9" id="9"/>
          <p:cNvSpPr txBox="true"/>
          <p:nvPr/>
        </p:nvSpPr>
        <p:spPr>
          <a:xfrm rot="0">
            <a:off x="4858793" y="6175978"/>
            <a:ext cx="7991466" cy="352223"/>
          </a:xfrm>
          <a:prstGeom prst="rect">
            <a:avLst/>
          </a:prstGeom>
        </p:spPr>
        <p:txBody>
          <a:bodyPr anchor="t" rtlCol="false" tIns="0" lIns="0" bIns="0" rIns="0">
            <a:spAutoFit/>
          </a:bodyPr>
          <a:lstStyle/>
          <a:p>
            <a:pPr>
              <a:lnSpc>
                <a:spcPts val="2612"/>
              </a:lnSpc>
            </a:pPr>
            <a:r>
              <a:rPr lang="en-US" sz="2374">
                <a:solidFill>
                  <a:srgbClr val="1B1A1A"/>
                </a:solidFill>
                <a:latin typeface="Muli Black Bold"/>
              </a:rPr>
              <a:t>User-based   </a:t>
            </a:r>
          </a:p>
        </p:txBody>
      </p:sp>
      <p:sp>
        <p:nvSpPr>
          <p:cNvPr name="TextBox 10" id="10"/>
          <p:cNvSpPr txBox="true"/>
          <p:nvPr/>
        </p:nvSpPr>
        <p:spPr>
          <a:xfrm rot="0">
            <a:off x="13863793" y="6175978"/>
            <a:ext cx="7991466" cy="352223"/>
          </a:xfrm>
          <a:prstGeom prst="rect">
            <a:avLst/>
          </a:prstGeom>
        </p:spPr>
        <p:txBody>
          <a:bodyPr anchor="t" rtlCol="false" tIns="0" lIns="0" bIns="0" rIns="0">
            <a:spAutoFit/>
          </a:bodyPr>
          <a:lstStyle/>
          <a:p>
            <a:pPr>
              <a:lnSpc>
                <a:spcPts val="2612"/>
              </a:lnSpc>
            </a:pPr>
            <a:r>
              <a:rPr lang="en-US" sz="2374">
                <a:solidFill>
                  <a:srgbClr val="1B1A1A"/>
                </a:solidFill>
                <a:latin typeface="Muli Black Bold"/>
              </a:rPr>
              <a:t>Location-based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B1A1A"/>
        </a:solidFill>
      </p:bgPr>
    </p:bg>
    <p:spTree>
      <p:nvGrpSpPr>
        <p:cNvPr id="1" name=""/>
        <p:cNvGrpSpPr/>
        <p:nvPr/>
      </p:nvGrpSpPr>
      <p:grpSpPr>
        <a:xfrm>
          <a:off x="0" y="0"/>
          <a:ext cx="0" cy="0"/>
          <a:chOff x="0" y="0"/>
          <a:chExt cx="0" cy="0"/>
        </a:xfrm>
      </p:grpSpPr>
      <p:grpSp>
        <p:nvGrpSpPr>
          <p:cNvPr name="Group 2" id="2"/>
          <p:cNvGrpSpPr/>
          <p:nvPr/>
        </p:nvGrpSpPr>
        <p:grpSpPr>
          <a:xfrm rot="0">
            <a:off x="8343264" y="1356748"/>
            <a:ext cx="8916036" cy="7573504"/>
            <a:chOff x="0" y="0"/>
            <a:chExt cx="11888049" cy="10098006"/>
          </a:xfrm>
        </p:grpSpPr>
        <p:sp>
          <p:nvSpPr>
            <p:cNvPr name="AutoShape 3" id="3"/>
            <p:cNvSpPr/>
            <p:nvPr/>
          </p:nvSpPr>
          <p:spPr>
            <a:xfrm rot="0">
              <a:off x="0" y="1983473"/>
              <a:ext cx="11888049" cy="14459"/>
            </a:xfrm>
            <a:prstGeom prst="rect">
              <a:avLst/>
            </a:prstGeom>
            <a:solidFill>
              <a:srgbClr val="57C1FF"/>
            </a:solidFill>
          </p:spPr>
        </p:sp>
        <p:sp>
          <p:nvSpPr>
            <p:cNvPr name="TextBox 4" id="4"/>
            <p:cNvSpPr txBox="true"/>
            <p:nvPr/>
          </p:nvSpPr>
          <p:spPr>
            <a:xfrm rot="0">
              <a:off x="0" y="38100"/>
              <a:ext cx="11888049" cy="1255421"/>
            </a:xfrm>
            <a:prstGeom prst="rect">
              <a:avLst/>
            </a:prstGeom>
          </p:spPr>
          <p:txBody>
            <a:bodyPr anchor="t" rtlCol="false" tIns="0" lIns="0" bIns="0" rIns="0">
              <a:spAutoFit/>
            </a:bodyPr>
            <a:lstStyle/>
            <a:p>
              <a:pPr>
                <a:lnSpc>
                  <a:spcPts val="7003"/>
                </a:lnSpc>
              </a:pPr>
              <a:r>
                <a:rPr lang="en-US" sz="6366">
                  <a:solidFill>
                    <a:srgbClr val="FFFFFF"/>
                  </a:solidFill>
                  <a:latin typeface="Alice Bold"/>
                </a:rPr>
                <a:t>Uncomfortable Truth</a:t>
              </a:r>
            </a:p>
          </p:txBody>
        </p:sp>
        <p:sp>
          <p:nvSpPr>
            <p:cNvPr name="TextBox 5" id="5"/>
            <p:cNvSpPr txBox="true"/>
            <p:nvPr/>
          </p:nvSpPr>
          <p:spPr>
            <a:xfrm rot="0">
              <a:off x="0" y="2611684"/>
              <a:ext cx="11888049" cy="7486322"/>
            </a:xfrm>
            <a:prstGeom prst="rect">
              <a:avLst/>
            </a:prstGeom>
          </p:spPr>
          <p:txBody>
            <a:bodyPr anchor="t" rtlCol="false" tIns="0" lIns="0" bIns="0" rIns="0">
              <a:spAutoFit/>
            </a:bodyPr>
            <a:lstStyle/>
            <a:p>
              <a:pPr marL="533703" indent="-266851" lvl="1">
                <a:lnSpc>
                  <a:spcPts val="3707"/>
                </a:lnSpc>
                <a:buFont typeface="Arial"/>
                <a:buChar char="•"/>
              </a:pPr>
              <a:r>
                <a:rPr lang="en-US" sz="2471">
                  <a:solidFill>
                    <a:srgbClr val="FFFFFF"/>
                  </a:solidFill>
                  <a:latin typeface="Muli Regular"/>
                </a:rPr>
                <a:t>Big Cities like San Francisco, Los Angeles , Washington DC that witnessed majority of violence against Asians exhibited positive sentiments.</a:t>
              </a:r>
            </a:p>
            <a:p>
              <a:pPr>
                <a:lnSpc>
                  <a:spcPts val="3707"/>
                </a:lnSpc>
              </a:pPr>
            </a:p>
            <a:p>
              <a:pPr marL="533703" indent="-266851" lvl="1">
                <a:lnSpc>
                  <a:spcPts val="3707"/>
                </a:lnSpc>
                <a:buFont typeface="Arial"/>
                <a:buChar char="•"/>
              </a:pPr>
              <a:r>
                <a:rPr lang="en-US" sz="2471">
                  <a:solidFill>
                    <a:srgbClr val="FFFFFF"/>
                  </a:solidFill>
                  <a:latin typeface="Muli Regular"/>
                </a:rPr>
                <a:t>On the other hand, most of the smaller cities did not report any major anti-Asian hatred incidents; however, they have clearly displayed high negative sentiments.</a:t>
              </a:r>
            </a:p>
            <a:p>
              <a:pPr>
                <a:lnSpc>
                  <a:spcPts val="3707"/>
                </a:lnSpc>
              </a:pPr>
            </a:p>
            <a:p>
              <a:pPr marL="533703" indent="-266851" lvl="1">
                <a:lnSpc>
                  <a:spcPts val="3707"/>
                </a:lnSpc>
                <a:buFont typeface="Arial"/>
                <a:buChar char="•"/>
              </a:pPr>
              <a:r>
                <a:rPr lang="en-US" sz="2471">
                  <a:solidFill>
                    <a:srgbClr val="FFFFFF"/>
                  </a:solidFill>
                  <a:latin typeface="Muli Regular"/>
                </a:rPr>
                <a:t>Scores reveal that smaller cities and towns which might not be in NEWS otherwise, may actually be playing an important role in spreading hate.</a:t>
              </a:r>
            </a:p>
            <a:p>
              <a:pPr>
                <a:lnSpc>
                  <a:spcPts val="3707"/>
                </a:lnSpc>
              </a:pPr>
            </a:p>
          </p:txBody>
        </p:sp>
      </p:grpSp>
      <p:pic>
        <p:nvPicPr>
          <p:cNvPr name="Picture 6" id="6"/>
          <p:cNvPicPr>
            <a:picLocks noChangeAspect="true"/>
          </p:cNvPicPr>
          <p:nvPr/>
        </p:nvPicPr>
        <p:blipFill>
          <a:blip r:embed="rId2"/>
          <a:srcRect l="24803" t="0" r="24803" b="0"/>
          <a:stretch>
            <a:fillRect/>
          </a:stretch>
        </p:blipFill>
        <p:spPr>
          <a:xfrm flipH="false" flipV="false" rot="0">
            <a:off x="0" y="0"/>
            <a:ext cx="7967662" cy="10287000"/>
          </a:xfrm>
          <a:prstGeom prst="rect">
            <a:avLst/>
          </a:prstGeom>
        </p:spPr>
      </p:pic>
    </p:spTree>
  </p:cSld>
  <p:clrMapOvr>
    <a:masterClrMapping/>
  </p:clrMapOvr>
</p:sld>
</file>

<file path=ppt/slides/slide16.xml><?xml version="1.0" encoding="utf-8"?>
<p:sld xmlns:p="http://schemas.openxmlformats.org/presentationml/2006/main" xmlns:a="http://schemas.openxmlformats.org/drawingml/2006/main">
  <p:cSld>
    <p:bg>
      <p:bgPr>
        <a:solidFill>
          <a:srgbClr val="1B1A1A"/>
        </a:solidFill>
      </p:bgPr>
    </p:bg>
    <p:spTree>
      <p:nvGrpSpPr>
        <p:cNvPr id="1" name=""/>
        <p:cNvGrpSpPr/>
        <p:nvPr/>
      </p:nvGrpSpPr>
      <p:grpSpPr>
        <a:xfrm>
          <a:off x="0" y="0"/>
          <a:ext cx="0" cy="0"/>
          <a:chOff x="0" y="0"/>
          <a:chExt cx="0" cy="0"/>
        </a:xfrm>
      </p:grpSpPr>
      <p:sp>
        <p:nvSpPr>
          <p:cNvPr name="AutoShape 2" id="2"/>
          <p:cNvSpPr/>
          <p:nvPr/>
        </p:nvSpPr>
        <p:spPr>
          <a:xfrm rot="0">
            <a:off x="0" y="6523150"/>
            <a:ext cx="18288000" cy="3763850"/>
          </a:xfrm>
          <a:prstGeom prst="rect">
            <a:avLst/>
          </a:prstGeom>
          <a:solidFill>
            <a:srgbClr val="FFFFFF"/>
          </a:solidFill>
        </p:spPr>
      </p:sp>
      <p:sp>
        <p:nvSpPr>
          <p:cNvPr name="AutoShape 3" id="3"/>
          <p:cNvSpPr/>
          <p:nvPr/>
        </p:nvSpPr>
        <p:spPr>
          <a:xfrm rot="0">
            <a:off x="361862" y="3599719"/>
            <a:ext cx="5561424" cy="4645325"/>
          </a:xfrm>
          <a:prstGeom prst="rect">
            <a:avLst/>
          </a:prstGeom>
          <a:solidFill>
            <a:srgbClr val="38B6FF"/>
          </a:solidFill>
        </p:spPr>
      </p:sp>
      <p:sp>
        <p:nvSpPr>
          <p:cNvPr name="AutoShape 4" id="4"/>
          <p:cNvSpPr/>
          <p:nvPr/>
        </p:nvSpPr>
        <p:spPr>
          <a:xfrm rot="0">
            <a:off x="6326584" y="3599719"/>
            <a:ext cx="5561424" cy="4645325"/>
          </a:xfrm>
          <a:prstGeom prst="rect">
            <a:avLst/>
          </a:prstGeom>
          <a:solidFill>
            <a:srgbClr val="38B6FF"/>
          </a:solidFill>
        </p:spPr>
      </p:sp>
      <p:sp>
        <p:nvSpPr>
          <p:cNvPr name="AutoShape 5" id="5"/>
          <p:cNvSpPr/>
          <p:nvPr/>
        </p:nvSpPr>
        <p:spPr>
          <a:xfrm rot="0">
            <a:off x="12270737" y="3599719"/>
            <a:ext cx="5561424" cy="4645325"/>
          </a:xfrm>
          <a:prstGeom prst="rect">
            <a:avLst/>
          </a:prstGeom>
          <a:solidFill>
            <a:srgbClr val="38B6FF"/>
          </a:solidFill>
        </p:spPr>
      </p:sp>
      <p:sp>
        <p:nvSpPr>
          <p:cNvPr name="TextBox 6" id="6"/>
          <p:cNvSpPr txBox="true"/>
          <p:nvPr/>
        </p:nvSpPr>
        <p:spPr>
          <a:xfrm rot="0">
            <a:off x="1295400" y="1076325"/>
            <a:ext cx="7358413" cy="714325"/>
          </a:xfrm>
          <a:prstGeom prst="rect">
            <a:avLst/>
          </a:prstGeom>
        </p:spPr>
        <p:txBody>
          <a:bodyPr anchor="t" rtlCol="false" tIns="0" lIns="0" bIns="0" rIns="0">
            <a:spAutoFit/>
          </a:bodyPr>
          <a:lstStyle/>
          <a:p>
            <a:pPr>
              <a:lnSpc>
                <a:spcPts val="5500"/>
              </a:lnSpc>
            </a:pPr>
            <a:r>
              <a:rPr lang="en-US" sz="5000">
                <a:solidFill>
                  <a:srgbClr val="FFFFFF"/>
                </a:solidFill>
                <a:latin typeface="Muli Bold Bold"/>
              </a:rPr>
              <a:t>Recommendations</a:t>
            </a:r>
          </a:p>
        </p:txBody>
      </p:sp>
      <p:sp>
        <p:nvSpPr>
          <p:cNvPr name="TextBox 7" id="7"/>
          <p:cNvSpPr txBox="true"/>
          <p:nvPr/>
        </p:nvSpPr>
        <p:spPr>
          <a:xfrm rot="0">
            <a:off x="1028700" y="2942494"/>
            <a:ext cx="3006230" cy="428625"/>
          </a:xfrm>
          <a:prstGeom prst="rect">
            <a:avLst/>
          </a:prstGeom>
        </p:spPr>
        <p:txBody>
          <a:bodyPr anchor="t" rtlCol="false" tIns="0" lIns="0" bIns="0" rIns="0">
            <a:spAutoFit/>
          </a:bodyPr>
          <a:lstStyle/>
          <a:p>
            <a:pPr>
              <a:lnSpc>
                <a:spcPts val="3300"/>
              </a:lnSpc>
            </a:pPr>
            <a:r>
              <a:rPr lang="en-US" sz="3000">
                <a:solidFill>
                  <a:srgbClr val="FFFFFF"/>
                </a:solidFill>
                <a:latin typeface="Muli Regular Bold"/>
              </a:rPr>
              <a:t>Influencers</a:t>
            </a:r>
          </a:p>
        </p:txBody>
      </p:sp>
      <p:sp>
        <p:nvSpPr>
          <p:cNvPr name="TextBox 8" id="8"/>
          <p:cNvSpPr txBox="true"/>
          <p:nvPr/>
        </p:nvSpPr>
        <p:spPr>
          <a:xfrm rot="0">
            <a:off x="752721" y="3720530"/>
            <a:ext cx="4779706" cy="3159874"/>
          </a:xfrm>
          <a:prstGeom prst="rect">
            <a:avLst/>
          </a:prstGeom>
        </p:spPr>
        <p:txBody>
          <a:bodyPr anchor="t" rtlCol="false" tIns="0" lIns="0" bIns="0" rIns="0">
            <a:spAutoFit/>
          </a:bodyPr>
          <a:lstStyle/>
          <a:p>
            <a:pPr algn="just">
              <a:lnSpc>
                <a:spcPts val="2603"/>
              </a:lnSpc>
            </a:pPr>
          </a:p>
          <a:p>
            <a:pPr marL="431801" indent="-215900" lvl="1">
              <a:lnSpc>
                <a:spcPts val="3000"/>
              </a:lnSpc>
              <a:buFont typeface="Arial"/>
              <a:buChar char="•"/>
            </a:pPr>
            <a:r>
              <a:rPr lang="en-US" sz="2000">
                <a:solidFill>
                  <a:srgbClr val="1B1A1A"/>
                </a:solidFill>
                <a:latin typeface="Muli Regular"/>
              </a:rPr>
              <a:t>Classify/ Monitor Tweets</a:t>
            </a:r>
          </a:p>
          <a:p>
            <a:pPr>
              <a:lnSpc>
                <a:spcPts val="3000"/>
              </a:lnSpc>
            </a:pPr>
            <a:r>
              <a:rPr lang="en-US" sz="2000">
                <a:solidFill>
                  <a:srgbClr val="1B1A1A"/>
                </a:solidFill>
                <a:latin typeface="Muli Regular"/>
              </a:rPr>
              <a:t>      from Influencers</a:t>
            </a:r>
          </a:p>
          <a:p>
            <a:pPr marL="431801" indent="-215900" lvl="1">
              <a:lnSpc>
                <a:spcPts val="3000"/>
              </a:lnSpc>
              <a:buFont typeface="Arial"/>
              <a:buChar char="•"/>
            </a:pPr>
            <a:r>
              <a:rPr lang="en-US" sz="2000">
                <a:solidFill>
                  <a:srgbClr val="1B1A1A"/>
                </a:solidFill>
                <a:latin typeface="Muli Regular"/>
              </a:rPr>
              <a:t>Handle and identify HATE in unstructured </a:t>
            </a:r>
          </a:p>
          <a:p>
            <a:pPr>
              <a:lnSpc>
                <a:spcPts val="3000"/>
              </a:lnSpc>
            </a:pPr>
            <a:r>
              <a:rPr lang="en-US" sz="2000">
                <a:solidFill>
                  <a:srgbClr val="1B1A1A"/>
                </a:solidFill>
                <a:latin typeface="Muli Regular"/>
              </a:rPr>
              <a:t>      formats -  podcasts,</a:t>
            </a:r>
          </a:p>
          <a:p>
            <a:pPr>
              <a:lnSpc>
                <a:spcPts val="3000"/>
              </a:lnSpc>
            </a:pPr>
            <a:r>
              <a:rPr lang="en-US" sz="2000">
                <a:solidFill>
                  <a:srgbClr val="1B1A1A"/>
                </a:solidFill>
                <a:latin typeface="Muli Regular"/>
              </a:rPr>
              <a:t>      links, videos, and audio      </a:t>
            </a:r>
          </a:p>
          <a:p>
            <a:pPr>
              <a:lnSpc>
                <a:spcPts val="2603"/>
              </a:lnSpc>
            </a:pPr>
          </a:p>
          <a:p>
            <a:pPr>
              <a:lnSpc>
                <a:spcPts val="1735"/>
              </a:lnSpc>
            </a:pPr>
          </a:p>
        </p:txBody>
      </p:sp>
      <p:sp>
        <p:nvSpPr>
          <p:cNvPr name="TextBox 9" id="9"/>
          <p:cNvSpPr txBox="true"/>
          <p:nvPr/>
        </p:nvSpPr>
        <p:spPr>
          <a:xfrm rot="0">
            <a:off x="12562755" y="3825305"/>
            <a:ext cx="4977388" cy="4858280"/>
          </a:xfrm>
          <a:prstGeom prst="rect">
            <a:avLst/>
          </a:prstGeom>
        </p:spPr>
        <p:txBody>
          <a:bodyPr anchor="t" rtlCol="false" tIns="0" lIns="0" bIns="0" rIns="0">
            <a:spAutoFit/>
          </a:bodyPr>
          <a:lstStyle/>
          <a:p>
            <a:pPr marL="431801" indent="-215900" lvl="1">
              <a:lnSpc>
                <a:spcPts val="3000"/>
              </a:lnSpc>
              <a:buFont typeface="Arial"/>
              <a:buChar char="•"/>
            </a:pPr>
            <a:r>
              <a:rPr lang="en-US" sz="2000">
                <a:solidFill>
                  <a:srgbClr val="1B1A1A"/>
                </a:solidFill>
                <a:latin typeface="Muli Regular"/>
              </a:rPr>
              <a:t>Algorithms should not be confined to analyzing the volume of tweets coming from a specific location</a:t>
            </a:r>
          </a:p>
          <a:p>
            <a:pPr marL="431801" indent="-215900" lvl="1">
              <a:lnSpc>
                <a:spcPts val="3000"/>
              </a:lnSpc>
              <a:buFont typeface="Arial"/>
              <a:buChar char="•"/>
            </a:pPr>
            <a:r>
              <a:rPr lang="en-US" sz="2000">
                <a:solidFill>
                  <a:srgbClr val="1B1A1A"/>
                </a:solidFill>
                <a:latin typeface="Muli Regular"/>
              </a:rPr>
              <a:t>Analytics should include sentiments relative to that location</a:t>
            </a:r>
          </a:p>
          <a:p>
            <a:pPr marL="431801" indent="-215900" lvl="1">
              <a:lnSpc>
                <a:spcPts val="3000"/>
              </a:lnSpc>
              <a:buFont typeface="Arial"/>
              <a:buChar char="•"/>
            </a:pPr>
            <a:r>
              <a:rPr lang="en-US" sz="2000">
                <a:solidFill>
                  <a:srgbClr val="1B1A1A"/>
                </a:solidFill>
                <a:latin typeface="Muli Regular"/>
              </a:rPr>
              <a:t>Sentiments can also be misleading as users may be using words that appear hateful but are actually intending to STOP the spread. VADER sentiment did not catch such sentiments as positive</a:t>
            </a:r>
          </a:p>
          <a:p>
            <a:pPr>
              <a:lnSpc>
                <a:spcPts val="3000"/>
              </a:lnSpc>
            </a:pPr>
          </a:p>
          <a:p>
            <a:pPr>
              <a:lnSpc>
                <a:spcPts val="2255"/>
              </a:lnSpc>
            </a:pPr>
          </a:p>
        </p:txBody>
      </p:sp>
      <p:sp>
        <p:nvSpPr>
          <p:cNvPr name="TextBox 10" id="10"/>
          <p:cNvSpPr txBox="true"/>
          <p:nvPr/>
        </p:nvSpPr>
        <p:spPr>
          <a:xfrm rot="0">
            <a:off x="12794612" y="2942494"/>
            <a:ext cx="2996675" cy="428625"/>
          </a:xfrm>
          <a:prstGeom prst="rect">
            <a:avLst/>
          </a:prstGeom>
        </p:spPr>
        <p:txBody>
          <a:bodyPr anchor="t" rtlCol="false" tIns="0" lIns="0" bIns="0" rIns="0">
            <a:spAutoFit/>
          </a:bodyPr>
          <a:lstStyle/>
          <a:p>
            <a:pPr>
              <a:lnSpc>
                <a:spcPts val="3300"/>
              </a:lnSpc>
            </a:pPr>
            <a:r>
              <a:rPr lang="en-US" sz="3000">
                <a:solidFill>
                  <a:srgbClr val="FFFFFF"/>
                </a:solidFill>
                <a:latin typeface="Muli Regular Bold"/>
              </a:rPr>
              <a:t>Algorithms</a:t>
            </a:r>
          </a:p>
        </p:txBody>
      </p:sp>
      <p:sp>
        <p:nvSpPr>
          <p:cNvPr name="TextBox 11" id="11"/>
          <p:cNvSpPr txBox="true"/>
          <p:nvPr/>
        </p:nvSpPr>
        <p:spPr>
          <a:xfrm rot="0">
            <a:off x="6726243" y="2942494"/>
            <a:ext cx="2996675" cy="428625"/>
          </a:xfrm>
          <a:prstGeom prst="rect">
            <a:avLst/>
          </a:prstGeom>
        </p:spPr>
        <p:txBody>
          <a:bodyPr anchor="t" rtlCol="false" tIns="0" lIns="0" bIns="0" rIns="0">
            <a:spAutoFit/>
          </a:bodyPr>
          <a:lstStyle/>
          <a:p>
            <a:pPr>
              <a:lnSpc>
                <a:spcPts val="3300"/>
              </a:lnSpc>
            </a:pPr>
            <a:r>
              <a:rPr lang="en-US" sz="3000">
                <a:solidFill>
                  <a:srgbClr val="FFFFFF"/>
                </a:solidFill>
                <a:latin typeface="Muli Regular Bold"/>
              </a:rPr>
              <a:t>Clusters</a:t>
            </a:r>
          </a:p>
        </p:txBody>
      </p:sp>
      <p:sp>
        <p:nvSpPr>
          <p:cNvPr name="TextBox 12" id="12"/>
          <p:cNvSpPr txBox="true"/>
          <p:nvPr/>
        </p:nvSpPr>
        <p:spPr>
          <a:xfrm rot="0">
            <a:off x="6726243" y="3533044"/>
            <a:ext cx="4762105" cy="3037522"/>
          </a:xfrm>
          <a:prstGeom prst="rect">
            <a:avLst/>
          </a:prstGeom>
        </p:spPr>
        <p:txBody>
          <a:bodyPr anchor="t" rtlCol="false" tIns="0" lIns="0" bIns="0" rIns="0">
            <a:spAutoFit/>
          </a:bodyPr>
          <a:lstStyle/>
          <a:p>
            <a:pPr>
              <a:lnSpc>
                <a:spcPts val="3000"/>
              </a:lnSpc>
            </a:pPr>
          </a:p>
          <a:p>
            <a:pPr marL="431801" indent="-215900" lvl="1">
              <a:lnSpc>
                <a:spcPts val="3000"/>
              </a:lnSpc>
              <a:buFont typeface="Arial"/>
              <a:buChar char="•"/>
            </a:pPr>
            <a:r>
              <a:rPr lang="en-US" sz="2000">
                <a:solidFill>
                  <a:srgbClr val="000000"/>
                </a:solidFill>
                <a:latin typeface="Muli Regular"/>
              </a:rPr>
              <a:t>Preventative efforts to mitigate bias</a:t>
            </a:r>
          </a:p>
          <a:p>
            <a:pPr marL="431801" indent="-215900" lvl="1">
              <a:lnSpc>
                <a:spcPts val="3000"/>
              </a:lnSpc>
              <a:buFont typeface="Arial"/>
              <a:buChar char="•"/>
            </a:pPr>
            <a:r>
              <a:rPr lang="en-US" sz="2000">
                <a:solidFill>
                  <a:srgbClr val="000000"/>
                </a:solidFill>
                <a:latin typeface="Muli Regular"/>
              </a:rPr>
              <a:t>Pro-actively identify clusters - including smaller cities</a:t>
            </a:r>
          </a:p>
          <a:p>
            <a:pPr marL="431801" indent="-215900" lvl="1">
              <a:lnSpc>
                <a:spcPts val="3000"/>
              </a:lnSpc>
              <a:buFont typeface="Arial"/>
              <a:buChar char="•"/>
            </a:pPr>
            <a:r>
              <a:rPr lang="en-US" sz="2000">
                <a:solidFill>
                  <a:srgbClr val="000000"/>
                </a:solidFill>
                <a:latin typeface="Muli Regular"/>
              </a:rPr>
              <a:t>Sentiment score for San Francisco (0.9901) is more positive than sentiment score for Camden(-0.9982)</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624145" y="3210737"/>
            <a:ext cx="11039710" cy="2905134"/>
            <a:chOff x="0" y="0"/>
            <a:chExt cx="14719613" cy="3873512"/>
          </a:xfrm>
        </p:grpSpPr>
        <p:sp>
          <p:nvSpPr>
            <p:cNvPr name="AutoShape 3" id="3"/>
            <p:cNvSpPr/>
            <p:nvPr/>
          </p:nvSpPr>
          <p:spPr>
            <a:xfrm rot="0">
              <a:off x="0" y="0"/>
              <a:ext cx="14719613" cy="3873512"/>
            </a:xfrm>
            <a:prstGeom prst="rect">
              <a:avLst/>
            </a:prstGeom>
            <a:solidFill>
              <a:srgbClr val="FFFFFF"/>
            </a:solidFill>
          </p:spPr>
        </p:sp>
        <p:sp>
          <p:nvSpPr>
            <p:cNvPr name="TextBox 4" id="4"/>
            <p:cNvSpPr txBox="true"/>
            <p:nvPr/>
          </p:nvSpPr>
          <p:spPr>
            <a:xfrm rot="0">
              <a:off x="623453" y="649876"/>
              <a:ext cx="13472707" cy="2649961"/>
            </a:xfrm>
            <a:prstGeom prst="rect">
              <a:avLst/>
            </a:prstGeom>
          </p:spPr>
          <p:txBody>
            <a:bodyPr anchor="t" rtlCol="false" tIns="0" lIns="0" bIns="0" rIns="0">
              <a:spAutoFit/>
            </a:bodyPr>
            <a:lstStyle/>
            <a:p>
              <a:pPr algn="ctr">
                <a:lnSpc>
                  <a:spcPts val="7699"/>
                </a:lnSpc>
              </a:pPr>
              <a:r>
                <a:rPr lang="en-US" sz="6999">
                  <a:solidFill>
                    <a:srgbClr val="1B1A1A"/>
                  </a:solidFill>
                  <a:latin typeface="Muli Black Bold"/>
                </a:rPr>
                <a:t>   FIGHT THE VIRUS.</a:t>
              </a:r>
            </a:p>
            <a:p>
              <a:pPr algn="ctr">
                <a:lnSpc>
                  <a:spcPts val="7700"/>
                </a:lnSpc>
              </a:pPr>
              <a:r>
                <a:rPr lang="en-US" sz="6999">
                  <a:solidFill>
                    <a:srgbClr val="1B1A1A"/>
                  </a:solidFill>
                  <a:latin typeface="Muli Black Bold"/>
                </a:rPr>
                <a:t>FIGHT THE BIAS.</a:t>
              </a:r>
            </a:p>
          </p:txBody>
        </p:sp>
      </p:grpSp>
      <p:grpSp>
        <p:nvGrpSpPr>
          <p:cNvPr name="Group 5" id="5"/>
          <p:cNvGrpSpPr/>
          <p:nvPr/>
        </p:nvGrpSpPr>
        <p:grpSpPr>
          <a:xfrm rot="0">
            <a:off x="16572909" y="8991875"/>
            <a:ext cx="686391" cy="266425"/>
            <a:chOff x="0" y="0"/>
            <a:chExt cx="1105903" cy="429260"/>
          </a:xfrm>
        </p:grpSpPr>
        <p:sp>
          <p:nvSpPr>
            <p:cNvPr name="Freeform 6" id="6"/>
            <p:cNvSpPr/>
            <p:nvPr/>
          </p:nvSpPr>
          <p:spPr>
            <a:xfrm>
              <a:off x="0" y="-5080"/>
              <a:ext cx="1105903" cy="434340"/>
            </a:xfrm>
            <a:custGeom>
              <a:avLst/>
              <a:gdLst/>
              <a:ahLst/>
              <a:cxnLst/>
              <a:rect r="r" b="b" t="t" l="l"/>
              <a:pathLst>
                <a:path h="434340" w="1105903">
                  <a:moveTo>
                    <a:pt x="1088123" y="187960"/>
                  </a:moveTo>
                  <a:lnTo>
                    <a:pt x="826503" y="11430"/>
                  </a:lnTo>
                  <a:cubicBezTo>
                    <a:pt x="808723" y="0"/>
                    <a:pt x="785863" y="3810"/>
                    <a:pt x="773163" y="21590"/>
                  </a:cubicBezTo>
                  <a:cubicBezTo>
                    <a:pt x="761733" y="39370"/>
                    <a:pt x="765543" y="62230"/>
                    <a:pt x="783323" y="74930"/>
                  </a:cubicBezTo>
                  <a:lnTo>
                    <a:pt x="942073" y="181610"/>
                  </a:lnTo>
                  <a:lnTo>
                    <a:pt x="0" y="181610"/>
                  </a:lnTo>
                  <a:lnTo>
                    <a:pt x="0" y="257810"/>
                  </a:lnTo>
                  <a:lnTo>
                    <a:pt x="942073" y="257810"/>
                  </a:lnTo>
                  <a:lnTo>
                    <a:pt x="783323" y="364490"/>
                  </a:lnTo>
                  <a:cubicBezTo>
                    <a:pt x="765543" y="375920"/>
                    <a:pt x="761733" y="400050"/>
                    <a:pt x="773163" y="417830"/>
                  </a:cubicBezTo>
                  <a:cubicBezTo>
                    <a:pt x="780783" y="429260"/>
                    <a:pt x="792213" y="434340"/>
                    <a:pt x="804913" y="434340"/>
                  </a:cubicBezTo>
                  <a:cubicBezTo>
                    <a:pt x="812533" y="434340"/>
                    <a:pt x="820153" y="431800"/>
                    <a:pt x="826503" y="427990"/>
                  </a:cubicBezTo>
                  <a:lnTo>
                    <a:pt x="1089393" y="251460"/>
                  </a:lnTo>
                  <a:cubicBezTo>
                    <a:pt x="1099553" y="243840"/>
                    <a:pt x="1105903" y="232410"/>
                    <a:pt x="1105903" y="219710"/>
                  </a:cubicBezTo>
                  <a:cubicBezTo>
                    <a:pt x="1105903" y="207010"/>
                    <a:pt x="1099553" y="195580"/>
                    <a:pt x="1088123" y="187960"/>
                  </a:cubicBezTo>
                  <a:close/>
                </a:path>
              </a:pathLst>
            </a:custGeom>
            <a:solidFill>
              <a:srgbClr val="1B1A1A"/>
            </a:solidFill>
          </p:spPr>
        </p:sp>
      </p:grpSp>
      <p:grpSp>
        <p:nvGrpSpPr>
          <p:cNvPr name="Group 7" id="7"/>
          <p:cNvGrpSpPr/>
          <p:nvPr/>
        </p:nvGrpSpPr>
        <p:grpSpPr>
          <a:xfrm rot="0">
            <a:off x="16453660" y="1046936"/>
            <a:ext cx="805640" cy="531871"/>
            <a:chOff x="0" y="0"/>
            <a:chExt cx="1074187" cy="709161"/>
          </a:xfrm>
        </p:grpSpPr>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3208" r="0" b="3208"/>
            <a:stretch>
              <a:fillRect/>
            </a:stretch>
          </p:blipFill>
          <p:spPr>
            <a:xfrm flipH="false" flipV="false" rot="0">
              <a:off x="0" y="0"/>
              <a:ext cx="1074187" cy="709161"/>
            </a:xfrm>
            <a:prstGeom prst="rect">
              <a:avLst/>
            </a:prstGeom>
          </p:spPr>
        </p:pic>
        <p:sp>
          <p:nvSpPr>
            <p:cNvPr name="TextBox 9" id="9"/>
            <p:cNvSpPr txBox="true"/>
            <p:nvPr/>
          </p:nvSpPr>
          <p:spPr>
            <a:xfrm rot="0">
              <a:off x="237627" y="162150"/>
              <a:ext cx="598933" cy="394385"/>
            </a:xfrm>
            <a:prstGeom prst="rect">
              <a:avLst/>
            </a:prstGeom>
          </p:spPr>
          <p:txBody>
            <a:bodyPr anchor="t" rtlCol="false" tIns="0" lIns="0" bIns="0" rIns="0">
              <a:spAutoFit/>
            </a:bodyPr>
            <a:lstStyle/>
            <a:p>
              <a:pPr algn="ctr">
                <a:lnSpc>
                  <a:spcPts val="2200"/>
                </a:lnSpc>
              </a:pPr>
              <a:r>
                <a:rPr lang="en-US" sz="2000">
                  <a:solidFill>
                    <a:srgbClr val="FFFFFF"/>
                  </a:solidFill>
                  <a:latin typeface="Muli Bold"/>
                </a:rPr>
                <a:t>W</a:t>
              </a:r>
            </a:p>
          </p:txBody>
        </p:sp>
      </p:grpSp>
      <p:grpSp>
        <p:nvGrpSpPr>
          <p:cNvPr name="Group 10" id="10"/>
          <p:cNvGrpSpPr/>
          <p:nvPr/>
        </p:nvGrpSpPr>
        <p:grpSpPr>
          <a:xfrm rot="0">
            <a:off x="0" y="7381866"/>
            <a:ext cx="18307050" cy="2905134"/>
            <a:chOff x="0" y="0"/>
            <a:chExt cx="24409400" cy="3873512"/>
          </a:xfrm>
        </p:grpSpPr>
        <p:sp>
          <p:nvSpPr>
            <p:cNvPr name="AutoShape 11" id="11"/>
            <p:cNvSpPr/>
            <p:nvPr/>
          </p:nvSpPr>
          <p:spPr>
            <a:xfrm rot="0">
              <a:off x="0" y="0"/>
              <a:ext cx="24409400" cy="3873512"/>
            </a:xfrm>
            <a:prstGeom prst="rect">
              <a:avLst/>
            </a:prstGeom>
            <a:solidFill>
              <a:srgbClr val="38B6FF"/>
            </a:solidFill>
          </p:spPr>
        </p:sp>
        <p:sp>
          <p:nvSpPr>
            <p:cNvPr name="TextBox 12" id="12"/>
            <p:cNvSpPr txBox="true"/>
            <p:nvPr/>
          </p:nvSpPr>
          <p:spPr>
            <a:xfrm rot="0">
              <a:off x="1033867" y="649876"/>
              <a:ext cx="22341666" cy="2649961"/>
            </a:xfrm>
            <a:prstGeom prst="rect">
              <a:avLst/>
            </a:prstGeom>
          </p:spPr>
          <p:txBody>
            <a:bodyPr anchor="t" rtlCol="false" tIns="0" lIns="0" bIns="0" rIns="0">
              <a:spAutoFit/>
            </a:bodyPr>
            <a:lstStyle/>
            <a:p>
              <a:pPr algn="ctr">
                <a:lnSpc>
                  <a:spcPts val="7699"/>
                </a:lnSpc>
              </a:pPr>
            </a:p>
            <a:p>
              <a:pPr algn="ctr">
                <a:lnSpc>
                  <a:spcPts val="7700"/>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268130" y="5711506"/>
            <a:ext cx="4695895" cy="1676400"/>
          </a:xfrm>
          <a:prstGeom prst="rect">
            <a:avLst/>
          </a:prstGeom>
        </p:spPr>
        <p:txBody>
          <a:bodyPr anchor="t" rtlCol="false" tIns="0" lIns="0" bIns="0" rIns="0">
            <a:spAutoFit/>
          </a:bodyPr>
          <a:lstStyle/>
          <a:p>
            <a:pPr>
              <a:lnSpc>
                <a:spcPts val="3299"/>
              </a:lnSpc>
            </a:pPr>
            <a:r>
              <a:rPr lang="en-US" sz="2999">
                <a:solidFill>
                  <a:srgbClr val="1B1A1A"/>
                </a:solidFill>
                <a:latin typeface="Muli Regular"/>
              </a:rPr>
              <a:t>In</a:t>
            </a:r>
            <a:r>
              <a:rPr lang="en-US" sz="2999">
                <a:solidFill>
                  <a:srgbClr val="1B1A1A"/>
                </a:solidFill>
                <a:latin typeface="Muli Regular"/>
              </a:rPr>
              <a:t> 2020, Hate Crimes Targeting Asian Americans Spiked by 150% in Major US Cities</a:t>
            </a:r>
          </a:p>
        </p:txBody>
      </p:sp>
      <p:pic>
        <p:nvPicPr>
          <p:cNvPr name="Picture 3" id="3"/>
          <p:cNvPicPr>
            <a:picLocks noChangeAspect="true"/>
          </p:cNvPicPr>
          <p:nvPr/>
        </p:nvPicPr>
        <p:blipFill>
          <a:blip r:embed="rId2"/>
          <a:srcRect l="34642" t="0" r="6839" b="1189"/>
          <a:stretch>
            <a:fillRect/>
          </a:stretch>
        </p:blipFill>
        <p:spPr>
          <a:xfrm flipH="false" flipV="false" rot="0">
            <a:off x="0" y="0"/>
            <a:ext cx="9144000" cy="10287000"/>
          </a:xfrm>
          <a:prstGeom prst="rect">
            <a:avLst/>
          </a:prstGeom>
        </p:spPr>
      </p:pic>
      <p:grpSp>
        <p:nvGrpSpPr>
          <p:cNvPr name="Group 4" id="4"/>
          <p:cNvGrpSpPr/>
          <p:nvPr/>
        </p:nvGrpSpPr>
        <p:grpSpPr>
          <a:xfrm rot="0">
            <a:off x="6444541" y="3108051"/>
            <a:ext cx="5545703" cy="4242348"/>
            <a:chOff x="0" y="0"/>
            <a:chExt cx="7394270" cy="5656465"/>
          </a:xfrm>
        </p:grpSpPr>
        <p:sp>
          <p:nvSpPr>
            <p:cNvPr name="AutoShape 5" id="5"/>
            <p:cNvSpPr/>
            <p:nvPr/>
          </p:nvSpPr>
          <p:spPr>
            <a:xfrm rot="0">
              <a:off x="0" y="0"/>
              <a:ext cx="7394270" cy="5656465"/>
            </a:xfrm>
            <a:prstGeom prst="rect">
              <a:avLst/>
            </a:prstGeom>
            <a:solidFill>
              <a:srgbClr val="38B6FF"/>
            </a:solidFill>
          </p:spPr>
        </p:sp>
        <p:sp>
          <p:nvSpPr>
            <p:cNvPr name="TextBox 6" id="6"/>
            <p:cNvSpPr txBox="true"/>
            <p:nvPr/>
          </p:nvSpPr>
          <p:spPr>
            <a:xfrm rot="0">
              <a:off x="609735" y="1038703"/>
              <a:ext cx="6174800" cy="2914650"/>
            </a:xfrm>
            <a:prstGeom prst="rect">
              <a:avLst/>
            </a:prstGeom>
          </p:spPr>
          <p:txBody>
            <a:bodyPr anchor="t" rtlCol="false" tIns="0" lIns="0" bIns="0" rIns="0">
              <a:spAutoFit/>
            </a:bodyPr>
            <a:lstStyle/>
            <a:p>
              <a:pPr algn="ctr">
                <a:lnSpc>
                  <a:spcPts val="16500"/>
                </a:lnSpc>
              </a:pPr>
            </a:p>
          </p:txBody>
        </p:sp>
      </p:grpSp>
      <p:grpSp>
        <p:nvGrpSpPr>
          <p:cNvPr name="Group 7" id="7"/>
          <p:cNvGrpSpPr/>
          <p:nvPr/>
        </p:nvGrpSpPr>
        <p:grpSpPr>
          <a:xfrm rot="0">
            <a:off x="6558218" y="3980128"/>
            <a:ext cx="5318347" cy="2890630"/>
            <a:chOff x="0" y="0"/>
            <a:chExt cx="7091130" cy="3854173"/>
          </a:xfrm>
        </p:grpSpPr>
        <p:sp>
          <p:nvSpPr>
            <p:cNvPr name="TextBox 8" id="8"/>
            <p:cNvSpPr txBox="true"/>
            <p:nvPr/>
          </p:nvSpPr>
          <p:spPr>
            <a:xfrm rot="0">
              <a:off x="0" y="133350"/>
              <a:ext cx="7091130" cy="2914650"/>
            </a:xfrm>
            <a:prstGeom prst="rect">
              <a:avLst/>
            </a:prstGeom>
          </p:spPr>
          <p:txBody>
            <a:bodyPr anchor="t" rtlCol="false" tIns="0" lIns="0" bIns="0" rIns="0">
              <a:spAutoFit/>
            </a:bodyPr>
            <a:lstStyle/>
            <a:p>
              <a:pPr algn="ctr">
                <a:lnSpc>
                  <a:spcPts val="16500"/>
                </a:lnSpc>
              </a:pPr>
              <a:r>
                <a:rPr lang="en-US" sz="15000">
                  <a:solidFill>
                    <a:srgbClr val="1B1A1A"/>
                  </a:solidFill>
                  <a:latin typeface="Muli Black Bold"/>
                </a:rPr>
                <a:t>150%</a:t>
              </a:r>
            </a:p>
          </p:txBody>
        </p:sp>
        <p:sp>
          <p:nvSpPr>
            <p:cNvPr name="TextBox 9" id="9"/>
            <p:cNvSpPr txBox="true"/>
            <p:nvPr/>
          </p:nvSpPr>
          <p:spPr>
            <a:xfrm rot="0">
              <a:off x="0" y="3374801"/>
              <a:ext cx="7091130" cy="479372"/>
            </a:xfrm>
            <a:prstGeom prst="rect">
              <a:avLst/>
            </a:prstGeom>
          </p:spPr>
          <p:txBody>
            <a:bodyPr anchor="t" rtlCol="false" tIns="0" lIns="0" bIns="0" rIns="0">
              <a:spAutoFit/>
            </a:bodyPr>
            <a:lstStyle/>
            <a:p>
              <a:pPr algn="ctr">
                <a:lnSpc>
                  <a:spcPts val="2750"/>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4129" t="0" r="4129" b="16751"/>
          <a:stretch>
            <a:fillRect/>
          </a:stretch>
        </p:blipFill>
        <p:spPr>
          <a:xfrm flipH="false" flipV="false" rot="0">
            <a:off x="609600" y="2699731"/>
            <a:ext cx="9144000" cy="605027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174627" y="2556856"/>
            <a:ext cx="7084673" cy="5173288"/>
          </a:xfrm>
          <a:prstGeom prst="rect">
            <a:avLst/>
          </a:prstGeom>
        </p:spPr>
      </p:pic>
      <p:sp>
        <p:nvSpPr>
          <p:cNvPr name="TextBox 4" id="4"/>
          <p:cNvSpPr txBox="true"/>
          <p:nvPr/>
        </p:nvSpPr>
        <p:spPr>
          <a:xfrm rot="0">
            <a:off x="11159936" y="7648575"/>
            <a:ext cx="5680264" cy="1685925"/>
          </a:xfrm>
          <a:prstGeom prst="rect">
            <a:avLst/>
          </a:prstGeom>
        </p:spPr>
        <p:txBody>
          <a:bodyPr anchor="t" rtlCol="false" tIns="0" lIns="0" bIns="0" rIns="0">
            <a:spAutoFit/>
          </a:bodyPr>
          <a:lstStyle/>
          <a:p>
            <a:pPr algn="r">
              <a:lnSpc>
                <a:spcPts val="4500"/>
              </a:lnSpc>
            </a:pPr>
            <a:r>
              <a:rPr lang="en-US" sz="3000">
                <a:solidFill>
                  <a:srgbClr val="1B1A1A"/>
                </a:solidFill>
                <a:latin typeface="Muli Bold"/>
              </a:rPr>
              <a:t>A society in which we are all equal is a promise we must fight for everyday</a:t>
            </a:r>
          </a:p>
        </p:txBody>
      </p:sp>
      <p:grpSp>
        <p:nvGrpSpPr>
          <p:cNvPr name="Group 5" id="5"/>
          <p:cNvGrpSpPr/>
          <p:nvPr/>
        </p:nvGrpSpPr>
        <p:grpSpPr>
          <a:xfrm rot="0">
            <a:off x="0" y="930075"/>
            <a:ext cx="9144000" cy="1085380"/>
            <a:chOff x="0" y="0"/>
            <a:chExt cx="12192000" cy="1447174"/>
          </a:xfrm>
        </p:grpSpPr>
        <p:sp>
          <p:nvSpPr>
            <p:cNvPr name="AutoShape 6" id="6"/>
            <p:cNvSpPr/>
            <p:nvPr/>
          </p:nvSpPr>
          <p:spPr>
            <a:xfrm rot="0">
              <a:off x="0" y="0"/>
              <a:ext cx="12192000" cy="1447174"/>
            </a:xfrm>
            <a:prstGeom prst="rect">
              <a:avLst/>
            </a:prstGeom>
            <a:solidFill>
              <a:srgbClr val="38B6FF"/>
            </a:solidFill>
          </p:spPr>
        </p:sp>
        <p:sp>
          <p:nvSpPr>
            <p:cNvPr name="TextBox 7" id="7"/>
            <p:cNvSpPr txBox="true"/>
            <p:nvPr/>
          </p:nvSpPr>
          <p:spPr>
            <a:xfrm rot="0">
              <a:off x="3121358" y="272790"/>
              <a:ext cx="8197605" cy="958743"/>
            </a:xfrm>
            <a:prstGeom prst="rect">
              <a:avLst/>
            </a:prstGeom>
          </p:spPr>
          <p:txBody>
            <a:bodyPr anchor="t" rtlCol="false" tIns="0" lIns="0" bIns="0" rIns="0">
              <a:spAutoFit/>
            </a:bodyPr>
            <a:lstStyle/>
            <a:p>
              <a:pPr>
                <a:lnSpc>
                  <a:spcPts val="5499"/>
                </a:lnSpc>
              </a:pPr>
              <a:r>
                <a:rPr lang="en-US" sz="4999">
                  <a:solidFill>
                    <a:srgbClr val="1B1A1A"/>
                  </a:solidFill>
                  <a:latin typeface="Muli Bold"/>
                </a:rPr>
                <a:t>Why does it matter?</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B1A1A"/>
        </a:solidFill>
      </p:bgPr>
    </p:bg>
    <p:spTree>
      <p:nvGrpSpPr>
        <p:cNvPr id="1" name=""/>
        <p:cNvGrpSpPr/>
        <p:nvPr/>
      </p:nvGrpSpPr>
      <p:grpSpPr>
        <a:xfrm>
          <a:off x="0" y="0"/>
          <a:ext cx="0" cy="0"/>
          <a:chOff x="0" y="0"/>
          <a:chExt cx="0" cy="0"/>
        </a:xfrm>
      </p:grpSpPr>
      <p:grpSp>
        <p:nvGrpSpPr>
          <p:cNvPr name="Group 2" id="2"/>
          <p:cNvGrpSpPr/>
          <p:nvPr/>
        </p:nvGrpSpPr>
        <p:grpSpPr>
          <a:xfrm rot="0">
            <a:off x="388284" y="2331681"/>
            <a:ext cx="8331849" cy="5924211"/>
            <a:chOff x="0" y="0"/>
            <a:chExt cx="11109132" cy="7898949"/>
          </a:xfrm>
        </p:grpSpPr>
        <p:sp>
          <p:nvSpPr>
            <p:cNvPr name="AutoShape 3" id="3"/>
            <p:cNvSpPr/>
            <p:nvPr/>
          </p:nvSpPr>
          <p:spPr>
            <a:xfrm rot="0">
              <a:off x="0" y="3565745"/>
              <a:ext cx="11109132" cy="13512"/>
            </a:xfrm>
            <a:prstGeom prst="rect">
              <a:avLst/>
            </a:prstGeom>
            <a:solidFill>
              <a:srgbClr val="57C1FF"/>
            </a:solidFill>
          </p:spPr>
        </p:sp>
        <p:sp>
          <p:nvSpPr>
            <p:cNvPr name="TextBox 4" id="4"/>
            <p:cNvSpPr txBox="true"/>
            <p:nvPr/>
          </p:nvSpPr>
          <p:spPr>
            <a:xfrm rot="0">
              <a:off x="0" y="66675"/>
              <a:ext cx="11109132" cy="2854325"/>
            </a:xfrm>
            <a:prstGeom prst="rect">
              <a:avLst/>
            </a:prstGeom>
          </p:spPr>
          <p:txBody>
            <a:bodyPr anchor="t" rtlCol="false" tIns="0" lIns="0" bIns="0" rIns="0">
              <a:spAutoFit/>
            </a:bodyPr>
            <a:lstStyle/>
            <a:p>
              <a:pPr>
                <a:lnSpc>
                  <a:spcPts val="8250"/>
                </a:lnSpc>
              </a:pPr>
              <a:r>
                <a:rPr lang="en-US" sz="7500">
                  <a:solidFill>
                    <a:srgbClr val="FFFFFF"/>
                  </a:solidFill>
                  <a:latin typeface="Muli Black Bold"/>
                </a:rPr>
                <a:t>Problem Statement</a:t>
              </a:r>
            </a:p>
          </p:txBody>
        </p:sp>
        <p:sp>
          <p:nvSpPr>
            <p:cNvPr name="TextBox 5" id="5"/>
            <p:cNvSpPr txBox="true"/>
            <p:nvPr/>
          </p:nvSpPr>
          <p:spPr>
            <a:xfrm rot="0">
              <a:off x="0" y="4166853"/>
              <a:ext cx="11109132" cy="3732096"/>
            </a:xfrm>
            <a:prstGeom prst="rect">
              <a:avLst/>
            </a:prstGeom>
          </p:spPr>
          <p:txBody>
            <a:bodyPr anchor="t" rtlCol="false" tIns="0" lIns="0" bIns="0" rIns="0">
              <a:spAutoFit/>
            </a:bodyPr>
            <a:lstStyle/>
            <a:p>
              <a:pPr>
                <a:lnSpc>
                  <a:spcPts val="3191"/>
                </a:lnSpc>
              </a:pPr>
              <a:r>
                <a:rPr lang="en-US" sz="2127">
                  <a:solidFill>
                    <a:srgbClr val="FFFFFF"/>
                  </a:solidFill>
                  <a:latin typeface="Muli Regular"/>
                </a:rPr>
                <a:t>Regional + trend analysis of the connection between the spread of racist posts on Twitter and violent attacks against Asians in real life</a:t>
              </a:r>
            </a:p>
            <a:p>
              <a:pPr>
                <a:lnSpc>
                  <a:spcPts val="3191"/>
                </a:lnSpc>
              </a:pPr>
            </a:p>
            <a:p>
              <a:pPr>
                <a:lnSpc>
                  <a:spcPts val="3191"/>
                </a:lnSpc>
              </a:pPr>
              <a:r>
                <a:rPr lang="en-US" sz="2127">
                  <a:solidFill>
                    <a:srgbClr val="FFFFFF"/>
                  </a:solidFill>
                  <a:latin typeface="Muli Regular"/>
                </a:rPr>
                <a:t>Can we use technology to identify SOURCE of hate against Asian community to decrease the prevalence of violent acts against them?</a:t>
              </a:r>
            </a:p>
          </p:txBody>
        </p:sp>
      </p:grpSp>
      <p:pic>
        <p:nvPicPr>
          <p:cNvPr name="Picture 6" id="6"/>
          <p:cNvPicPr>
            <a:picLocks noChangeAspect="true"/>
          </p:cNvPicPr>
          <p:nvPr/>
        </p:nvPicPr>
        <p:blipFill>
          <a:blip r:embed="rId2"/>
          <a:srcRect l="15451" t="11082" r="34816" b="7979"/>
          <a:stretch>
            <a:fillRect/>
          </a:stretch>
        </p:blipFill>
        <p:spPr>
          <a:xfrm flipH="false" flipV="false" rot="0">
            <a:off x="9144000" y="0"/>
            <a:ext cx="9144000" cy="10287000"/>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B1A1A"/>
        </a:solidFill>
      </p:bgPr>
    </p:bg>
    <p:spTree>
      <p:nvGrpSpPr>
        <p:cNvPr id="1" name=""/>
        <p:cNvGrpSpPr/>
        <p:nvPr/>
      </p:nvGrpSpPr>
      <p:grpSpPr>
        <a:xfrm>
          <a:off x="0" y="0"/>
          <a:ext cx="0" cy="0"/>
          <a:chOff x="0" y="0"/>
          <a:chExt cx="0" cy="0"/>
        </a:xfrm>
      </p:grpSpPr>
      <p:sp>
        <p:nvSpPr>
          <p:cNvPr name="AutoShape 2" id="2"/>
          <p:cNvSpPr/>
          <p:nvPr/>
        </p:nvSpPr>
        <p:spPr>
          <a:xfrm rot="0">
            <a:off x="0" y="0"/>
            <a:ext cx="8635698" cy="10287000"/>
          </a:xfrm>
          <a:prstGeom prst="rect">
            <a:avLst/>
          </a:prstGeom>
          <a:solidFill>
            <a:srgbClr val="38B6FF"/>
          </a:solidFill>
        </p:spPr>
      </p:sp>
      <p:grpSp>
        <p:nvGrpSpPr>
          <p:cNvPr name="Group 3" id="3"/>
          <p:cNvGrpSpPr>
            <a:grpSpLocks noChangeAspect="true"/>
          </p:cNvGrpSpPr>
          <p:nvPr/>
        </p:nvGrpSpPr>
        <p:grpSpPr>
          <a:xfrm rot="0">
            <a:off x="1645045" y="2773023"/>
            <a:ext cx="7498955" cy="7513977"/>
            <a:chOff x="0" y="0"/>
            <a:chExt cx="10143490" cy="10163810"/>
          </a:xfrm>
        </p:grpSpPr>
        <p:sp>
          <p:nvSpPr>
            <p:cNvPr name="Freeform 4" id="4"/>
            <p:cNvSpPr/>
            <p:nvPr/>
          </p:nvSpPr>
          <p:spPr>
            <a:xfrm>
              <a:off x="0" y="0"/>
              <a:ext cx="10143351" cy="10163632"/>
            </a:xfrm>
            <a:custGeom>
              <a:avLst/>
              <a:gdLst/>
              <a:ahLst/>
              <a:cxnLst/>
              <a:rect r="r" b="b" t="t" l="l"/>
              <a:pathLst>
                <a:path h="10163632" w="10143351">
                  <a:moveTo>
                    <a:pt x="0" y="0"/>
                  </a:moveTo>
                  <a:lnTo>
                    <a:pt x="10143351" y="0"/>
                  </a:lnTo>
                  <a:lnTo>
                    <a:pt x="10143351" y="10163632"/>
                  </a:lnTo>
                  <a:lnTo>
                    <a:pt x="0" y="10163632"/>
                  </a:lnTo>
                  <a:close/>
                </a:path>
              </a:pathLst>
            </a:custGeom>
            <a:blipFill>
              <a:blip r:embed="rId2"/>
              <a:stretch>
                <a:fillRect l="0" r="0" t="-25" b="-25"/>
              </a:stretch>
            </a:blipFill>
          </p:spPr>
        </p:sp>
        <p:sp>
          <p:nvSpPr>
            <p:cNvPr name="Freeform 5" id="5"/>
            <p:cNvSpPr/>
            <p:nvPr/>
          </p:nvSpPr>
          <p:spPr>
            <a:xfrm>
              <a:off x="3149600" y="2368550"/>
              <a:ext cx="5156200" cy="6858000"/>
            </a:xfrm>
            <a:custGeom>
              <a:avLst/>
              <a:gdLst/>
              <a:ahLst/>
              <a:cxnLst/>
              <a:rect r="r" b="b" t="t" l="l"/>
              <a:pathLst>
                <a:path h="6858000" w="5156200">
                  <a:moveTo>
                    <a:pt x="0" y="0"/>
                  </a:moveTo>
                  <a:lnTo>
                    <a:pt x="5156200" y="0"/>
                  </a:lnTo>
                  <a:lnTo>
                    <a:pt x="5156200" y="6858000"/>
                  </a:lnTo>
                  <a:lnTo>
                    <a:pt x="0" y="6858000"/>
                  </a:lnTo>
                  <a:close/>
                </a:path>
              </a:pathLst>
            </a:custGeom>
            <a:blipFill>
              <a:blip r:embed="rId3"/>
              <a:stretch>
                <a:fillRect l="-14905" r="-8403" t="-40228" b="0"/>
              </a:stretch>
            </a:blipFill>
          </p:spPr>
        </p:sp>
        <p:sp>
          <p:nvSpPr>
            <p:cNvPr name="Freeform 6" id="6"/>
            <p:cNvSpPr/>
            <p:nvPr/>
          </p:nvSpPr>
          <p:spPr>
            <a:xfrm>
              <a:off x="374650" y="673100"/>
              <a:ext cx="6318250" cy="8427288"/>
            </a:xfrm>
            <a:custGeom>
              <a:avLst/>
              <a:gdLst/>
              <a:ahLst/>
              <a:cxnLst/>
              <a:rect r="r" b="b" t="t" l="l"/>
              <a:pathLst>
                <a:path h="8427288" w="6318250">
                  <a:moveTo>
                    <a:pt x="2560460" y="1417091"/>
                  </a:moveTo>
                  <a:lnTo>
                    <a:pt x="2559050" y="8427288"/>
                  </a:lnTo>
                  <a:lnTo>
                    <a:pt x="0" y="8427288"/>
                  </a:lnTo>
                  <a:lnTo>
                    <a:pt x="0" y="0"/>
                  </a:lnTo>
                  <a:lnTo>
                    <a:pt x="6318250" y="0"/>
                  </a:lnTo>
                  <a:lnTo>
                    <a:pt x="6318250" y="1098550"/>
                  </a:lnTo>
                  <a:lnTo>
                    <a:pt x="2878087" y="1099439"/>
                  </a:lnTo>
                  <a:cubicBezTo>
                    <a:pt x="2702674" y="1099490"/>
                    <a:pt x="2560498" y="1241679"/>
                    <a:pt x="2560460" y="1417091"/>
                  </a:cubicBezTo>
                  <a:close/>
                </a:path>
              </a:pathLst>
            </a:custGeom>
            <a:blipFill>
              <a:blip r:embed="rId4"/>
              <a:stretch>
                <a:fillRect l="-24419" r="-105209" t="0" b="0"/>
              </a:stretch>
            </a:blipFill>
          </p:spPr>
        </p:sp>
      </p:grpSp>
      <p:sp>
        <p:nvSpPr>
          <p:cNvPr name="TextBox 7" id="7"/>
          <p:cNvSpPr txBox="true"/>
          <p:nvPr/>
        </p:nvSpPr>
        <p:spPr>
          <a:xfrm rot="0">
            <a:off x="9849551" y="1772997"/>
            <a:ext cx="8115300" cy="1000026"/>
          </a:xfrm>
          <a:prstGeom prst="rect">
            <a:avLst/>
          </a:prstGeom>
        </p:spPr>
        <p:txBody>
          <a:bodyPr anchor="t" rtlCol="false" tIns="0" lIns="0" bIns="0" rIns="0">
            <a:spAutoFit/>
          </a:bodyPr>
          <a:lstStyle/>
          <a:p>
            <a:pPr>
              <a:lnSpc>
                <a:spcPts val="7700"/>
              </a:lnSpc>
            </a:pPr>
            <a:r>
              <a:rPr lang="en-US" sz="6999">
                <a:solidFill>
                  <a:srgbClr val="FFFFFF"/>
                </a:solidFill>
                <a:latin typeface="Muli Black Bold"/>
              </a:rPr>
              <a:t>Data Source</a:t>
            </a:r>
          </a:p>
        </p:txBody>
      </p:sp>
      <p:sp>
        <p:nvSpPr>
          <p:cNvPr name="TextBox 8" id="8"/>
          <p:cNvSpPr txBox="true"/>
          <p:nvPr/>
        </p:nvSpPr>
        <p:spPr>
          <a:xfrm rot="0">
            <a:off x="9849551" y="3192848"/>
            <a:ext cx="7239017" cy="5787579"/>
          </a:xfrm>
          <a:prstGeom prst="rect">
            <a:avLst/>
          </a:prstGeom>
        </p:spPr>
        <p:txBody>
          <a:bodyPr anchor="t" rtlCol="false" tIns="0" lIns="0" bIns="0" rIns="0">
            <a:spAutoFit/>
          </a:bodyPr>
          <a:lstStyle/>
          <a:p>
            <a:pPr>
              <a:lnSpc>
                <a:spcPts val="3749"/>
              </a:lnSpc>
            </a:pPr>
            <a:r>
              <a:rPr lang="en-US" sz="2499">
                <a:solidFill>
                  <a:srgbClr val="FFFFFF"/>
                </a:solidFill>
                <a:latin typeface="Muli Regular"/>
              </a:rPr>
              <a:t>Scraped 20000 tweets from Twitter targeting Asians for COVID</a:t>
            </a:r>
          </a:p>
          <a:p>
            <a:pPr>
              <a:lnSpc>
                <a:spcPts val="3749"/>
              </a:lnSpc>
            </a:pPr>
            <a:r>
              <a:rPr lang="en-US" sz="2499">
                <a:solidFill>
                  <a:srgbClr val="FFFFFF"/>
                </a:solidFill>
                <a:latin typeface="Muli Regular"/>
              </a:rPr>
              <a:t> </a:t>
            </a:r>
          </a:p>
          <a:p>
            <a:pPr>
              <a:lnSpc>
                <a:spcPts val="3749"/>
              </a:lnSpc>
            </a:pPr>
            <a:r>
              <a:rPr lang="en-US" sz="2499">
                <a:solidFill>
                  <a:srgbClr val="FFFFFF"/>
                </a:solidFill>
                <a:latin typeface="Muli Regular"/>
              </a:rPr>
              <a:t>F</a:t>
            </a:r>
            <a:r>
              <a:rPr lang="en-US" sz="1200">
                <a:solidFill>
                  <a:srgbClr val="FFFFFF"/>
                </a:solidFill>
                <a:latin typeface="Muli Regular"/>
              </a:rPr>
              <a:t>iltered tweets using words like ‘Kung flu’, ‘Go back to your country’, ‘China virus’ and 'Chink'</a:t>
            </a:r>
          </a:p>
          <a:p>
            <a:pPr>
              <a:lnSpc>
                <a:spcPts val="3749"/>
              </a:lnSpc>
            </a:pPr>
          </a:p>
          <a:p>
            <a:pPr>
              <a:lnSpc>
                <a:spcPts val="3749"/>
              </a:lnSpc>
            </a:pPr>
            <a:r>
              <a:rPr lang="en-US" sz="1599">
                <a:solidFill>
                  <a:srgbClr val="FFFFFF"/>
                </a:solidFill>
                <a:latin typeface="Muli Regular"/>
              </a:rPr>
              <a:t>For each tweet we scraped Timestamp, Tweet ID, Tweet (text/comment), Username, and Location of the tweet, Count of Re-tweets, Location of followers</a:t>
            </a:r>
          </a:p>
          <a:p>
            <a:pPr>
              <a:lnSpc>
                <a:spcPts val="2310"/>
              </a:lnSpc>
            </a:pPr>
          </a:p>
          <a:p>
            <a:pPr>
              <a:lnSpc>
                <a:spcPts val="2749"/>
              </a:lnSpc>
            </a:pPr>
          </a:p>
          <a:p>
            <a:pPr>
              <a:lnSpc>
                <a:spcPts val="2749"/>
              </a:lnSpc>
            </a:pPr>
          </a:p>
        </p:txBody>
      </p:sp>
      <p:pic>
        <p:nvPicPr>
          <p:cNvPr name="Picture 9" id="9"/>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5583595" y="7753327"/>
            <a:ext cx="1504973" cy="1504973"/>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802377" y="5037974"/>
            <a:ext cx="1951107" cy="1322464"/>
            <a:chOff x="0" y="0"/>
            <a:chExt cx="1913890" cy="1297238"/>
          </a:xfrm>
        </p:grpSpPr>
        <p:sp>
          <p:nvSpPr>
            <p:cNvPr name="Freeform 3" id="3"/>
            <p:cNvSpPr/>
            <p:nvPr/>
          </p:nvSpPr>
          <p:spPr>
            <a:xfrm>
              <a:off x="0" y="0"/>
              <a:ext cx="1913890" cy="1297238"/>
            </a:xfrm>
            <a:custGeom>
              <a:avLst/>
              <a:gdLst/>
              <a:ahLst/>
              <a:cxnLst/>
              <a:rect r="r" b="b" t="t" l="l"/>
              <a:pathLst>
                <a:path h="1297238" w="1913890">
                  <a:moveTo>
                    <a:pt x="1789430" y="1297238"/>
                  </a:moveTo>
                  <a:lnTo>
                    <a:pt x="124460" y="1297238"/>
                  </a:lnTo>
                  <a:cubicBezTo>
                    <a:pt x="55880" y="1297238"/>
                    <a:pt x="0" y="1241358"/>
                    <a:pt x="0" y="1172778"/>
                  </a:cubicBezTo>
                  <a:lnTo>
                    <a:pt x="0" y="124460"/>
                  </a:lnTo>
                  <a:cubicBezTo>
                    <a:pt x="0" y="55880"/>
                    <a:pt x="55880" y="0"/>
                    <a:pt x="124460" y="0"/>
                  </a:cubicBezTo>
                  <a:lnTo>
                    <a:pt x="1789430" y="0"/>
                  </a:lnTo>
                  <a:cubicBezTo>
                    <a:pt x="1858010" y="0"/>
                    <a:pt x="1913890" y="55880"/>
                    <a:pt x="1913890" y="124460"/>
                  </a:cubicBezTo>
                  <a:lnTo>
                    <a:pt x="1913890" y="1172778"/>
                  </a:lnTo>
                  <a:cubicBezTo>
                    <a:pt x="1913890" y="1241358"/>
                    <a:pt x="1858010" y="1297238"/>
                    <a:pt x="1789430" y="1297238"/>
                  </a:cubicBezTo>
                  <a:close/>
                </a:path>
              </a:pathLst>
            </a:custGeom>
            <a:solidFill>
              <a:srgbClr val="38B6FF"/>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52457" y="4916699"/>
            <a:ext cx="1504973" cy="1504973"/>
          </a:xfrm>
          <a:prstGeom prst="rect">
            <a:avLst/>
          </a:prstGeom>
        </p:spPr>
      </p:pic>
      <p:sp>
        <p:nvSpPr>
          <p:cNvPr name="TextBox 5" id="5"/>
          <p:cNvSpPr txBox="true"/>
          <p:nvPr/>
        </p:nvSpPr>
        <p:spPr>
          <a:xfrm rot="0">
            <a:off x="13179733" y="4401186"/>
            <a:ext cx="1614919" cy="115915"/>
          </a:xfrm>
          <a:prstGeom prst="rect">
            <a:avLst/>
          </a:prstGeom>
        </p:spPr>
        <p:txBody>
          <a:bodyPr anchor="t" rtlCol="false" tIns="0" lIns="0" bIns="0" rIns="0">
            <a:spAutoFit/>
          </a:bodyPr>
          <a:lstStyle/>
          <a:p>
            <a:pPr algn="ctr">
              <a:lnSpc>
                <a:spcPts val="905"/>
              </a:lnSpc>
            </a:pPr>
          </a:p>
        </p:txBody>
      </p:sp>
      <p:sp>
        <p:nvSpPr>
          <p:cNvPr name="AutoShape 6" id="6"/>
          <p:cNvSpPr/>
          <p:nvPr/>
        </p:nvSpPr>
        <p:spPr>
          <a:xfrm rot="-1800163">
            <a:off x="6286666" y="4419104"/>
            <a:ext cx="1546813" cy="0"/>
          </a:xfrm>
          <a:prstGeom prst="line">
            <a:avLst/>
          </a:prstGeom>
          <a:ln cap="rnd" w="47625">
            <a:solidFill>
              <a:srgbClr val="000000"/>
            </a:solidFill>
            <a:prstDash val="solid"/>
            <a:headEnd type="none" len="sm" w="sm"/>
            <a:tailEnd type="triangle" len="med" w="lg"/>
          </a:ln>
        </p:spPr>
      </p:sp>
      <p:sp>
        <p:nvSpPr>
          <p:cNvPr name="AutoShape 7" id="7"/>
          <p:cNvSpPr/>
          <p:nvPr/>
        </p:nvSpPr>
        <p:spPr>
          <a:xfrm rot="2665516">
            <a:off x="6136443" y="7345799"/>
            <a:ext cx="1872993" cy="0"/>
          </a:xfrm>
          <a:prstGeom prst="line">
            <a:avLst/>
          </a:prstGeom>
          <a:ln cap="rnd" w="47625">
            <a:solidFill>
              <a:srgbClr val="000000"/>
            </a:solidFill>
            <a:prstDash val="solid"/>
            <a:headEnd type="none" len="sm" w="sm"/>
            <a:tailEnd type="triangle" len="med" w="lg"/>
          </a:ln>
        </p:spPr>
      </p:sp>
      <p:sp>
        <p:nvSpPr>
          <p:cNvPr name="AutoShape 8" id="8"/>
          <p:cNvSpPr/>
          <p:nvPr/>
        </p:nvSpPr>
        <p:spPr>
          <a:xfrm rot="-62648">
            <a:off x="2216306" y="5675393"/>
            <a:ext cx="375608" cy="0"/>
          </a:xfrm>
          <a:prstGeom prst="line">
            <a:avLst/>
          </a:prstGeom>
          <a:ln cap="rnd" w="47625">
            <a:solidFill>
              <a:srgbClr val="000000"/>
            </a:solidFill>
            <a:prstDash val="solid"/>
            <a:headEnd type="none" len="sm" w="sm"/>
            <a:tailEnd type="triangle" len="med" w="lg"/>
          </a:ln>
        </p:spPr>
      </p:sp>
      <p:sp>
        <p:nvSpPr>
          <p:cNvPr name="AutoShape 9" id="9"/>
          <p:cNvSpPr/>
          <p:nvPr/>
        </p:nvSpPr>
        <p:spPr>
          <a:xfrm rot="2383262">
            <a:off x="9893319" y="4384127"/>
            <a:ext cx="1413027" cy="0"/>
          </a:xfrm>
          <a:prstGeom prst="line">
            <a:avLst/>
          </a:prstGeom>
          <a:ln cap="rnd" w="47625">
            <a:solidFill>
              <a:srgbClr val="000000"/>
            </a:solidFill>
            <a:prstDash val="solid"/>
            <a:headEnd type="none" len="sm" w="sm"/>
            <a:tailEnd type="triangle" len="med" w="lg"/>
          </a:ln>
        </p:spPr>
      </p:sp>
      <p:sp>
        <p:nvSpPr>
          <p:cNvPr name="AutoShape 10" id="10"/>
          <p:cNvSpPr/>
          <p:nvPr/>
        </p:nvSpPr>
        <p:spPr>
          <a:xfrm rot="-3721507">
            <a:off x="11724251" y="4747521"/>
            <a:ext cx="1740783" cy="0"/>
          </a:xfrm>
          <a:prstGeom prst="line">
            <a:avLst/>
          </a:prstGeom>
          <a:ln cap="rnd" w="47625">
            <a:solidFill>
              <a:srgbClr val="000000"/>
            </a:solidFill>
            <a:prstDash val="solid"/>
            <a:headEnd type="none" len="sm" w="sm"/>
            <a:tailEnd type="triangle" len="med" w="lg"/>
          </a:ln>
        </p:spPr>
      </p:sp>
      <p:sp>
        <p:nvSpPr>
          <p:cNvPr name="AutoShape 11" id="11"/>
          <p:cNvSpPr/>
          <p:nvPr/>
        </p:nvSpPr>
        <p:spPr>
          <a:xfrm rot="3608706">
            <a:off x="11785528" y="6233860"/>
            <a:ext cx="1678547" cy="0"/>
          </a:xfrm>
          <a:prstGeom prst="line">
            <a:avLst/>
          </a:prstGeom>
          <a:ln cap="rnd" w="47625">
            <a:solidFill>
              <a:srgbClr val="000000"/>
            </a:solidFill>
            <a:prstDash val="solid"/>
            <a:headEnd type="none" len="sm" w="sm"/>
            <a:tailEnd type="triangle" len="med" w="lg"/>
          </a:ln>
        </p:spPr>
      </p:sp>
      <p:sp>
        <p:nvSpPr>
          <p:cNvPr name="AutoShape 12" id="12"/>
          <p:cNvSpPr/>
          <p:nvPr/>
        </p:nvSpPr>
        <p:spPr>
          <a:xfrm rot="2328023">
            <a:off x="14964792" y="4421154"/>
            <a:ext cx="1267440" cy="0"/>
          </a:xfrm>
          <a:prstGeom prst="line">
            <a:avLst/>
          </a:prstGeom>
          <a:ln cap="rnd" w="47625">
            <a:solidFill>
              <a:srgbClr val="000000"/>
            </a:solidFill>
            <a:prstDash val="solid"/>
            <a:headEnd type="none" len="sm" w="sm"/>
            <a:tailEnd type="triangle" len="med" w="lg"/>
          </a:ln>
        </p:spPr>
      </p:sp>
      <p:sp>
        <p:nvSpPr>
          <p:cNvPr name="AutoShape 13" id="13"/>
          <p:cNvSpPr/>
          <p:nvPr/>
        </p:nvSpPr>
        <p:spPr>
          <a:xfrm rot="-2086771">
            <a:off x="15011827" y="6667484"/>
            <a:ext cx="1173371" cy="0"/>
          </a:xfrm>
          <a:prstGeom prst="line">
            <a:avLst/>
          </a:prstGeom>
          <a:ln cap="rnd" w="47625">
            <a:solidFill>
              <a:srgbClr val="000000"/>
            </a:solidFill>
            <a:prstDash val="solid"/>
            <a:headEnd type="none" len="sm" w="sm"/>
            <a:tailEnd type="triangle" len="med" w="lg"/>
          </a:ln>
        </p:spPr>
      </p:sp>
      <p:sp>
        <p:nvSpPr>
          <p:cNvPr name="AutoShape 14" id="14"/>
          <p:cNvSpPr/>
          <p:nvPr/>
        </p:nvSpPr>
        <p:spPr>
          <a:xfrm rot="-62648">
            <a:off x="4930269" y="5675393"/>
            <a:ext cx="375608" cy="0"/>
          </a:xfrm>
          <a:prstGeom prst="line">
            <a:avLst/>
          </a:prstGeom>
          <a:ln cap="rnd" w="47625">
            <a:solidFill>
              <a:srgbClr val="000000"/>
            </a:solidFill>
            <a:prstDash val="solid"/>
            <a:headEnd type="none" len="sm" w="sm"/>
            <a:tailEnd type="triangle" len="med" w="lg"/>
          </a:ln>
        </p:spPr>
      </p:sp>
      <p:grpSp>
        <p:nvGrpSpPr>
          <p:cNvPr name="Group 15" id="15"/>
          <p:cNvGrpSpPr/>
          <p:nvPr/>
        </p:nvGrpSpPr>
        <p:grpSpPr>
          <a:xfrm rot="0">
            <a:off x="5421661" y="5037974"/>
            <a:ext cx="1951107" cy="1322464"/>
            <a:chOff x="0" y="0"/>
            <a:chExt cx="2601476" cy="1763285"/>
          </a:xfrm>
        </p:grpSpPr>
        <p:grpSp>
          <p:nvGrpSpPr>
            <p:cNvPr name="Group 16" id="16"/>
            <p:cNvGrpSpPr/>
            <p:nvPr/>
          </p:nvGrpSpPr>
          <p:grpSpPr>
            <a:xfrm rot="0">
              <a:off x="0" y="0"/>
              <a:ext cx="2601476" cy="1763285"/>
              <a:chOff x="0" y="0"/>
              <a:chExt cx="1913890" cy="1297238"/>
            </a:xfrm>
          </p:grpSpPr>
          <p:sp>
            <p:nvSpPr>
              <p:cNvPr name="Freeform 17" id="17"/>
              <p:cNvSpPr/>
              <p:nvPr/>
            </p:nvSpPr>
            <p:spPr>
              <a:xfrm>
                <a:off x="0" y="0"/>
                <a:ext cx="1913890" cy="1297238"/>
              </a:xfrm>
              <a:custGeom>
                <a:avLst/>
                <a:gdLst/>
                <a:ahLst/>
                <a:cxnLst/>
                <a:rect r="r" b="b" t="t" l="l"/>
                <a:pathLst>
                  <a:path h="1297238" w="1913890">
                    <a:moveTo>
                      <a:pt x="1789430" y="1297238"/>
                    </a:moveTo>
                    <a:lnTo>
                      <a:pt x="124460" y="1297238"/>
                    </a:lnTo>
                    <a:cubicBezTo>
                      <a:pt x="55880" y="1297238"/>
                      <a:pt x="0" y="1241358"/>
                      <a:pt x="0" y="1172778"/>
                    </a:cubicBezTo>
                    <a:lnTo>
                      <a:pt x="0" y="124460"/>
                    </a:lnTo>
                    <a:cubicBezTo>
                      <a:pt x="0" y="55880"/>
                      <a:pt x="55880" y="0"/>
                      <a:pt x="124460" y="0"/>
                    </a:cubicBezTo>
                    <a:lnTo>
                      <a:pt x="1789430" y="0"/>
                    </a:lnTo>
                    <a:cubicBezTo>
                      <a:pt x="1858010" y="0"/>
                      <a:pt x="1913890" y="55880"/>
                      <a:pt x="1913890" y="124460"/>
                    </a:cubicBezTo>
                    <a:lnTo>
                      <a:pt x="1913890" y="1172778"/>
                    </a:lnTo>
                    <a:cubicBezTo>
                      <a:pt x="1913890" y="1241358"/>
                      <a:pt x="1858010" y="1297238"/>
                      <a:pt x="1789430" y="1297238"/>
                    </a:cubicBezTo>
                    <a:close/>
                  </a:path>
                </a:pathLst>
              </a:custGeom>
              <a:solidFill>
                <a:srgbClr val="38B6FF"/>
              </a:solidFill>
            </p:spPr>
          </p:sp>
        </p:grpSp>
        <p:sp>
          <p:nvSpPr>
            <p:cNvPr name="TextBox 18" id="18"/>
            <p:cNvSpPr txBox="true"/>
            <p:nvPr/>
          </p:nvSpPr>
          <p:spPr>
            <a:xfrm rot="0">
              <a:off x="0" y="323528"/>
              <a:ext cx="2601476" cy="1135280"/>
            </a:xfrm>
            <a:prstGeom prst="rect">
              <a:avLst/>
            </a:prstGeom>
          </p:spPr>
          <p:txBody>
            <a:bodyPr anchor="t" rtlCol="false" tIns="0" lIns="0" bIns="0" rIns="0">
              <a:spAutoFit/>
            </a:bodyPr>
            <a:lstStyle/>
            <a:p>
              <a:pPr algn="ctr">
                <a:lnSpc>
                  <a:spcPts val="2205"/>
                </a:lnSpc>
                <a:spcBef>
                  <a:spcPct val="0"/>
                </a:spcBef>
              </a:pPr>
              <a:r>
                <a:rPr lang="en-US" sz="2005">
                  <a:solidFill>
                    <a:srgbClr val="1B1A1A"/>
                  </a:solidFill>
                  <a:latin typeface="Muli Black Bold"/>
                </a:rPr>
                <a:t>Word</a:t>
              </a:r>
            </a:p>
            <a:p>
              <a:pPr algn="ctr">
                <a:lnSpc>
                  <a:spcPts val="2205"/>
                </a:lnSpc>
                <a:spcBef>
                  <a:spcPct val="0"/>
                </a:spcBef>
              </a:pPr>
              <a:r>
                <a:rPr lang="en-US" sz="2005">
                  <a:solidFill>
                    <a:srgbClr val="1B1A1A"/>
                  </a:solidFill>
                  <a:latin typeface="Muli Black Bold"/>
                </a:rPr>
                <a:t>Frequency</a:t>
              </a:r>
            </a:p>
            <a:p>
              <a:pPr algn="ctr">
                <a:lnSpc>
                  <a:spcPts val="2205"/>
                </a:lnSpc>
                <a:spcBef>
                  <a:spcPct val="0"/>
                </a:spcBef>
              </a:pPr>
              <a:r>
                <a:rPr lang="en-US" sz="2005">
                  <a:solidFill>
                    <a:srgbClr val="1B1A1A"/>
                  </a:solidFill>
                  <a:latin typeface="Muli Black Bold"/>
                </a:rPr>
                <a:t>Analysis</a:t>
              </a:r>
            </a:p>
          </p:txBody>
        </p:sp>
      </p:grpSp>
      <p:grpSp>
        <p:nvGrpSpPr>
          <p:cNvPr name="Group 19" id="19"/>
          <p:cNvGrpSpPr/>
          <p:nvPr/>
        </p:nvGrpSpPr>
        <p:grpSpPr>
          <a:xfrm rot="0">
            <a:off x="7962047" y="7781449"/>
            <a:ext cx="1951107" cy="1042370"/>
            <a:chOff x="0" y="0"/>
            <a:chExt cx="2601476" cy="1389826"/>
          </a:xfrm>
        </p:grpSpPr>
        <p:grpSp>
          <p:nvGrpSpPr>
            <p:cNvPr name="Group 20" id="20"/>
            <p:cNvGrpSpPr/>
            <p:nvPr/>
          </p:nvGrpSpPr>
          <p:grpSpPr>
            <a:xfrm rot="0">
              <a:off x="0" y="0"/>
              <a:ext cx="2601476" cy="1389826"/>
              <a:chOff x="0" y="0"/>
              <a:chExt cx="1913890" cy="1022486"/>
            </a:xfrm>
          </p:grpSpPr>
          <p:sp>
            <p:nvSpPr>
              <p:cNvPr name="Freeform 21" id="21"/>
              <p:cNvSpPr/>
              <p:nvPr/>
            </p:nvSpPr>
            <p:spPr>
              <a:xfrm>
                <a:off x="0" y="0"/>
                <a:ext cx="1913890" cy="1022487"/>
              </a:xfrm>
              <a:custGeom>
                <a:avLst/>
                <a:gdLst/>
                <a:ahLst/>
                <a:cxnLst/>
                <a:rect r="r" b="b" t="t" l="l"/>
                <a:pathLst>
                  <a:path h="1022487" w="1913890">
                    <a:moveTo>
                      <a:pt x="1789430" y="1022486"/>
                    </a:moveTo>
                    <a:lnTo>
                      <a:pt x="124460" y="1022486"/>
                    </a:lnTo>
                    <a:cubicBezTo>
                      <a:pt x="55880" y="1022486"/>
                      <a:pt x="0" y="966606"/>
                      <a:pt x="0" y="898026"/>
                    </a:cubicBezTo>
                    <a:lnTo>
                      <a:pt x="0" y="124460"/>
                    </a:lnTo>
                    <a:cubicBezTo>
                      <a:pt x="0" y="55880"/>
                      <a:pt x="55880" y="0"/>
                      <a:pt x="124460" y="0"/>
                    </a:cubicBezTo>
                    <a:lnTo>
                      <a:pt x="1789430" y="0"/>
                    </a:lnTo>
                    <a:cubicBezTo>
                      <a:pt x="1858010" y="0"/>
                      <a:pt x="1913890" y="55880"/>
                      <a:pt x="1913890" y="124460"/>
                    </a:cubicBezTo>
                    <a:lnTo>
                      <a:pt x="1913890" y="898027"/>
                    </a:lnTo>
                    <a:cubicBezTo>
                      <a:pt x="1913890" y="966607"/>
                      <a:pt x="1858010" y="1022487"/>
                      <a:pt x="1789430" y="1022487"/>
                    </a:cubicBezTo>
                    <a:close/>
                  </a:path>
                </a:pathLst>
              </a:custGeom>
              <a:solidFill>
                <a:srgbClr val="38B6FF"/>
              </a:solidFill>
            </p:spPr>
          </p:sp>
        </p:grpSp>
        <p:sp>
          <p:nvSpPr>
            <p:cNvPr name="TextBox 22" id="22"/>
            <p:cNvSpPr txBox="true"/>
            <p:nvPr/>
          </p:nvSpPr>
          <p:spPr>
            <a:xfrm rot="0">
              <a:off x="0" y="323528"/>
              <a:ext cx="2601476" cy="761821"/>
            </a:xfrm>
            <a:prstGeom prst="rect">
              <a:avLst/>
            </a:prstGeom>
          </p:spPr>
          <p:txBody>
            <a:bodyPr anchor="t" rtlCol="false" tIns="0" lIns="0" bIns="0" rIns="0">
              <a:spAutoFit/>
            </a:bodyPr>
            <a:lstStyle/>
            <a:p>
              <a:pPr algn="ctr">
                <a:lnSpc>
                  <a:spcPts val="2205"/>
                </a:lnSpc>
              </a:pPr>
              <a:r>
                <a:rPr lang="en-US" sz="2005">
                  <a:solidFill>
                    <a:srgbClr val="1B1A1A"/>
                  </a:solidFill>
                  <a:latin typeface="Muli Black Bold"/>
                </a:rPr>
                <a:t>Lift</a:t>
              </a:r>
            </a:p>
            <a:p>
              <a:pPr algn="ctr">
                <a:lnSpc>
                  <a:spcPts val="2205"/>
                </a:lnSpc>
                <a:spcBef>
                  <a:spcPct val="0"/>
                </a:spcBef>
              </a:pPr>
              <a:r>
                <a:rPr lang="en-US" sz="2005">
                  <a:solidFill>
                    <a:srgbClr val="1B1A1A"/>
                  </a:solidFill>
                  <a:latin typeface="Muli Black Bold"/>
                </a:rPr>
                <a:t>Analytsis</a:t>
              </a:r>
            </a:p>
          </p:txBody>
        </p:sp>
      </p:grpSp>
      <p:grpSp>
        <p:nvGrpSpPr>
          <p:cNvPr name="Group 23" id="23"/>
          <p:cNvGrpSpPr/>
          <p:nvPr/>
        </p:nvGrpSpPr>
        <p:grpSpPr>
          <a:xfrm rot="0">
            <a:off x="7962047" y="3393252"/>
            <a:ext cx="1951107" cy="1042370"/>
            <a:chOff x="0" y="0"/>
            <a:chExt cx="2601476" cy="1389826"/>
          </a:xfrm>
        </p:grpSpPr>
        <p:grpSp>
          <p:nvGrpSpPr>
            <p:cNvPr name="Group 24" id="24"/>
            <p:cNvGrpSpPr/>
            <p:nvPr/>
          </p:nvGrpSpPr>
          <p:grpSpPr>
            <a:xfrm rot="0">
              <a:off x="0" y="0"/>
              <a:ext cx="2601476" cy="1389826"/>
              <a:chOff x="0" y="0"/>
              <a:chExt cx="1913890" cy="1022486"/>
            </a:xfrm>
          </p:grpSpPr>
          <p:sp>
            <p:nvSpPr>
              <p:cNvPr name="Freeform 25" id="25"/>
              <p:cNvSpPr/>
              <p:nvPr/>
            </p:nvSpPr>
            <p:spPr>
              <a:xfrm>
                <a:off x="0" y="0"/>
                <a:ext cx="1913890" cy="1022487"/>
              </a:xfrm>
              <a:custGeom>
                <a:avLst/>
                <a:gdLst/>
                <a:ahLst/>
                <a:cxnLst/>
                <a:rect r="r" b="b" t="t" l="l"/>
                <a:pathLst>
                  <a:path h="1022487" w="1913890">
                    <a:moveTo>
                      <a:pt x="1789430" y="1022486"/>
                    </a:moveTo>
                    <a:lnTo>
                      <a:pt x="124460" y="1022486"/>
                    </a:lnTo>
                    <a:cubicBezTo>
                      <a:pt x="55880" y="1022486"/>
                      <a:pt x="0" y="966606"/>
                      <a:pt x="0" y="898026"/>
                    </a:cubicBezTo>
                    <a:lnTo>
                      <a:pt x="0" y="124460"/>
                    </a:lnTo>
                    <a:cubicBezTo>
                      <a:pt x="0" y="55880"/>
                      <a:pt x="55880" y="0"/>
                      <a:pt x="124460" y="0"/>
                    </a:cubicBezTo>
                    <a:lnTo>
                      <a:pt x="1789430" y="0"/>
                    </a:lnTo>
                    <a:cubicBezTo>
                      <a:pt x="1858010" y="0"/>
                      <a:pt x="1913890" y="55880"/>
                      <a:pt x="1913890" y="124460"/>
                    </a:cubicBezTo>
                    <a:lnTo>
                      <a:pt x="1913890" y="898027"/>
                    </a:lnTo>
                    <a:cubicBezTo>
                      <a:pt x="1913890" y="966607"/>
                      <a:pt x="1858010" y="1022487"/>
                      <a:pt x="1789430" y="1022487"/>
                    </a:cubicBezTo>
                    <a:close/>
                  </a:path>
                </a:pathLst>
              </a:custGeom>
              <a:solidFill>
                <a:srgbClr val="38B6FF"/>
              </a:solidFill>
            </p:spPr>
          </p:sp>
        </p:grpSp>
        <p:sp>
          <p:nvSpPr>
            <p:cNvPr name="TextBox 26" id="26"/>
            <p:cNvSpPr txBox="true"/>
            <p:nvPr/>
          </p:nvSpPr>
          <p:spPr>
            <a:xfrm rot="0">
              <a:off x="0" y="323528"/>
              <a:ext cx="2601476" cy="761821"/>
            </a:xfrm>
            <a:prstGeom prst="rect">
              <a:avLst/>
            </a:prstGeom>
          </p:spPr>
          <p:txBody>
            <a:bodyPr anchor="t" rtlCol="false" tIns="0" lIns="0" bIns="0" rIns="0">
              <a:spAutoFit/>
            </a:bodyPr>
            <a:lstStyle/>
            <a:p>
              <a:pPr algn="ctr">
                <a:lnSpc>
                  <a:spcPts val="2205"/>
                </a:lnSpc>
              </a:pPr>
              <a:r>
                <a:rPr lang="en-US" sz="2005">
                  <a:solidFill>
                    <a:srgbClr val="1B1A1A"/>
                  </a:solidFill>
                  <a:latin typeface="Muli Black Bold"/>
                </a:rPr>
                <a:t>Spacy</a:t>
              </a:r>
            </a:p>
            <a:p>
              <a:pPr algn="ctr">
                <a:lnSpc>
                  <a:spcPts val="2205"/>
                </a:lnSpc>
                <a:spcBef>
                  <a:spcPct val="0"/>
                </a:spcBef>
              </a:pPr>
              <a:r>
                <a:rPr lang="en-US" sz="2005">
                  <a:solidFill>
                    <a:srgbClr val="1B1A1A"/>
                  </a:solidFill>
                  <a:latin typeface="Muli Black Bold"/>
                </a:rPr>
                <a:t>Similarity</a:t>
              </a:r>
            </a:p>
          </p:txBody>
        </p:sp>
      </p:grpSp>
      <p:grpSp>
        <p:nvGrpSpPr>
          <p:cNvPr name="Group 27" id="27"/>
          <p:cNvGrpSpPr/>
          <p:nvPr/>
        </p:nvGrpSpPr>
        <p:grpSpPr>
          <a:xfrm rot="0">
            <a:off x="10211342" y="4994189"/>
            <a:ext cx="1951107" cy="1322464"/>
            <a:chOff x="0" y="0"/>
            <a:chExt cx="2601476" cy="1763285"/>
          </a:xfrm>
        </p:grpSpPr>
        <p:grpSp>
          <p:nvGrpSpPr>
            <p:cNvPr name="Group 28" id="28"/>
            <p:cNvGrpSpPr/>
            <p:nvPr/>
          </p:nvGrpSpPr>
          <p:grpSpPr>
            <a:xfrm rot="0">
              <a:off x="0" y="0"/>
              <a:ext cx="2601476" cy="1763285"/>
              <a:chOff x="0" y="0"/>
              <a:chExt cx="1913890" cy="1297238"/>
            </a:xfrm>
          </p:grpSpPr>
          <p:sp>
            <p:nvSpPr>
              <p:cNvPr name="Freeform 29" id="29"/>
              <p:cNvSpPr/>
              <p:nvPr/>
            </p:nvSpPr>
            <p:spPr>
              <a:xfrm>
                <a:off x="0" y="0"/>
                <a:ext cx="1913890" cy="1297238"/>
              </a:xfrm>
              <a:custGeom>
                <a:avLst/>
                <a:gdLst/>
                <a:ahLst/>
                <a:cxnLst/>
                <a:rect r="r" b="b" t="t" l="l"/>
                <a:pathLst>
                  <a:path h="1297238" w="1913890">
                    <a:moveTo>
                      <a:pt x="1789430" y="1297238"/>
                    </a:moveTo>
                    <a:lnTo>
                      <a:pt x="124460" y="1297238"/>
                    </a:lnTo>
                    <a:cubicBezTo>
                      <a:pt x="55880" y="1297238"/>
                      <a:pt x="0" y="1241358"/>
                      <a:pt x="0" y="1172778"/>
                    </a:cubicBezTo>
                    <a:lnTo>
                      <a:pt x="0" y="124460"/>
                    </a:lnTo>
                    <a:cubicBezTo>
                      <a:pt x="0" y="55880"/>
                      <a:pt x="55880" y="0"/>
                      <a:pt x="124460" y="0"/>
                    </a:cubicBezTo>
                    <a:lnTo>
                      <a:pt x="1789430" y="0"/>
                    </a:lnTo>
                    <a:cubicBezTo>
                      <a:pt x="1858010" y="0"/>
                      <a:pt x="1913890" y="55880"/>
                      <a:pt x="1913890" y="124460"/>
                    </a:cubicBezTo>
                    <a:lnTo>
                      <a:pt x="1913890" y="1172778"/>
                    </a:lnTo>
                    <a:cubicBezTo>
                      <a:pt x="1913890" y="1241358"/>
                      <a:pt x="1858010" y="1297238"/>
                      <a:pt x="1789430" y="1297238"/>
                    </a:cubicBezTo>
                    <a:close/>
                  </a:path>
                </a:pathLst>
              </a:custGeom>
              <a:solidFill>
                <a:srgbClr val="38B6FF"/>
              </a:solidFill>
            </p:spPr>
          </p:sp>
        </p:grpSp>
        <p:sp>
          <p:nvSpPr>
            <p:cNvPr name="TextBox 30" id="30"/>
            <p:cNvSpPr txBox="true"/>
            <p:nvPr/>
          </p:nvSpPr>
          <p:spPr>
            <a:xfrm rot="0">
              <a:off x="0" y="323528"/>
              <a:ext cx="2601476" cy="1135280"/>
            </a:xfrm>
            <a:prstGeom prst="rect">
              <a:avLst/>
            </a:prstGeom>
          </p:spPr>
          <p:txBody>
            <a:bodyPr anchor="t" rtlCol="false" tIns="0" lIns="0" bIns="0" rIns="0">
              <a:spAutoFit/>
            </a:bodyPr>
            <a:lstStyle/>
            <a:p>
              <a:pPr algn="ctr">
                <a:lnSpc>
                  <a:spcPts val="2205"/>
                </a:lnSpc>
              </a:pPr>
              <a:r>
                <a:rPr lang="en-US" sz="2005">
                  <a:solidFill>
                    <a:srgbClr val="1B1A1A"/>
                  </a:solidFill>
                  <a:latin typeface="Muli Black Bold"/>
                </a:rPr>
                <a:t>Vader</a:t>
              </a:r>
            </a:p>
            <a:p>
              <a:pPr algn="ctr">
                <a:lnSpc>
                  <a:spcPts val="2205"/>
                </a:lnSpc>
              </a:pPr>
              <a:r>
                <a:rPr lang="en-US" sz="2005">
                  <a:solidFill>
                    <a:srgbClr val="1B1A1A"/>
                  </a:solidFill>
                  <a:latin typeface="Muli Black Bold"/>
                </a:rPr>
                <a:t>Sentiment</a:t>
              </a:r>
            </a:p>
            <a:p>
              <a:pPr algn="ctr">
                <a:lnSpc>
                  <a:spcPts val="2205"/>
                </a:lnSpc>
                <a:spcBef>
                  <a:spcPct val="0"/>
                </a:spcBef>
              </a:pPr>
              <a:r>
                <a:rPr lang="en-US" sz="2005">
                  <a:solidFill>
                    <a:srgbClr val="1B1A1A"/>
                  </a:solidFill>
                  <a:latin typeface="Muli Black Bold"/>
                </a:rPr>
                <a:t>Analysis</a:t>
              </a:r>
            </a:p>
          </p:txBody>
        </p:sp>
      </p:grpSp>
      <p:grpSp>
        <p:nvGrpSpPr>
          <p:cNvPr name="Group 31" id="31"/>
          <p:cNvGrpSpPr/>
          <p:nvPr/>
        </p:nvGrpSpPr>
        <p:grpSpPr>
          <a:xfrm rot="0">
            <a:off x="13060282" y="3508128"/>
            <a:ext cx="1951107" cy="1042370"/>
            <a:chOff x="0" y="0"/>
            <a:chExt cx="2601476" cy="1389826"/>
          </a:xfrm>
        </p:grpSpPr>
        <p:grpSp>
          <p:nvGrpSpPr>
            <p:cNvPr name="Group 32" id="32"/>
            <p:cNvGrpSpPr/>
            <p:nvPr/>
          </p:nvGrpSpPr>
          <p:grpSpPr>
            <a:xfrm rot="0">
              <a:off x="0" y="0"/>
              <a:ext cx="2601476" cy="1389826"/>
              <a:chOff x="0" y="0"/>
              <a:chExt cx="1913890" cy="1022486"/>
            </a:xfrm>
          </p:grpSpPr>
          <p:sp>
            <p:nvSpPr>
              <p:cNvPr name="Freeform 33" id="33"/>
              <p:cNvSpPr/>
              <p:nvPr/>
            </p:nvSpPr>
            <p:spPr>
              <a:xfrm>
                <a:off x="0" y="0"/>
                <a:ext cx="1913890" cy="1022487"/>
              </a:xfrm>
              <a:custGeom>
                <a:avLst/>
                <a:gdLst/>
                <a:ahLst/>
                <a:cxnLst/>
                <a:rect r="r" b="b" t="t" l="l"/>
                <a:pathLst>
                  <a:path h="1022487" w="1913890">
                    <a:moveTo>
                      <a:pt x="1789430" y="1022486"/>
                    </a:moveTo>
                    <a:lnTo>
                      <a:pt x="124460" y="1022486"/>
                    </a:lnTo>
                    <a:cubicBezTo>
                      <a:pt x="55880" y="1022486"/>
                      <a:pt x="0" y="966606"/>
                      <a:pt x="0" y="898026"/>
                    </a:cubicBezTo>
                    <a:lnTo>
                      <a:pt x="0" y="124460"/>
                    </a:lnTo>
                    <a:cubicBezTo>
                      <a:pt x="0" y="55880"/>
                      <a:pt x="55880" y="0"/>
                      <a:pt x="124460" y="0"/>
                    </a:cubicBezTo>
                    <a:lnTo>
                      <a:pt x="1789430" y="0"/>
                    </a:lnTo>
                    <a:cubicBezTo>
                      <a:pt x="1858010" y="0"/>
                      <a:pt x="1913890" y="55880"/>
                      <a:pt x="1913890" y="124460"/>
                    </a:cubicBezTo>
                    <a:lnTo>
                      <a:pt x="1913890" y="898027"/>
                    </a:lnTo>
                    <a:cubicBezTo>
                      <a:pt x="1913890" y="966607"/>
                      <a:pt x="1858010" y="1022487"/>
                      <a:pt x="1789430" y="1022487"/>
                    </a:cubicBezTo>
                    <a:close/>
                  </a:path>
                </a:pathLst>
              </a:custGeom>
              <a:solidFill>
                <a:srgbClr val="38B6FF"/>
              </a:solidFill>
            </p:spPr>
          </p:sp>
        </p:grpSp>
        <p:sp>
          <p:nvSpPr>
            <p:cNvPr name="TextBox 34" id="34"/>
            <p:cNvSpPr txBox="true"/>
            <p:nvPr/>
          </p:nvSpPr>
          <p:spPr>
            <a:xfrm rot="0">
              <a:off x="0" y="323528"/>
              <a:ext cx="2601476" cy="761821"/>
            </a:xfrm>
            <a:prstGeom prst="rect">
              <a:avLst/>
            </a:prstGeom>
          </p:spPr>
          <p:txBody>
            <a:bodyPr anchor="t" rtlCol="false" tIns="0" lIns="0" bIns="0" rIns="0">
              <a:spAutoFit/>
            </a:bodyPr>
            <a:lstStyle/>
            <a:p>
              <a:pPr algn="ctr">
                <a:lnSpc>
                  <a:spcPts val="2205"/>
                </a:lnSpc>
              </a:pPr>
              <a:r>
                <a:rPr lang="en-US" sz="2005">
                  <a:solidFill>
                    <a:srgbClr val="1B1A1A"/>
                  </a:solidFill>
                  <a:latin typeface="Muli Black Bold"/>
                </a:rPr>
                <a:t>Positive</a:t>
              </a:r>
            </a:p>
            <a:p>
              <a:pPr algn="ctr">
                <a:lnSpc>
                  <a:spcPts val="2205"/>
                </a:lnSpc>
                <a:spcBef>
                  <a:spcPct val="0"/>
                </a:spcBef>
              </a:pPr>
              <a:r>
                <a:rPr lang="en-US" sz="2005">
                  <a:solidFill>
                    <a:srgbClr val="1B1A1A"/>
                  </a:solidFill>
                  <a:latin typeface="Muli Black Bold"/>
                </a:rPr>
                <a:t>Sentiment</a:t>
              </a:r>
            </a:p>
          </p:txBody>
        </p:sp>
      </p:grpSp>
      <p:grpSp>
        <p:nvGrpSpPr>
          <p:cNvPr name="Group 35" id="35"/>
          <p:cNvGrpSpPr/>
          <p:nvPr/>
        </p:nvGrpSpPr>
        <p:grpSpPr>
          <a:xfrm rot="0">
            <a:off x="13087163" y="6480327"/>
            <a:ext cx="1951107" cy="1042370"/>
            <a:chOff x="0" y="0"/>
            <a:chExt cx="2601476" cy="1389826"/>
          </a:xfrm>
        </p:grpSpPr>
        <p:grpSp>
          <p:nvGrpSpPr>
            <p:cNvPr name="Group 36" id="36"/>
            <p:cNvGrpSpPr/>
            <p:nvPr/>
          </p:nvGrpSpPr>
          <p:grpSpPr>
            <a:xfrm rot="0">
              <a:off x="0" y="0"/>
              <a:ext cx="2601476" cy="1389826"/>
              <a:chOff x="0" y="0"/>
              <a:chExt cx="1913890" cy="1022486"/>
            </a:xfrm>
          </p:grpSpPr>
          <p:sp>
            <p:nvSpPr>
              <p:cNvPr name="Freeform 37" id="37"/>
              <p:cNvSpPr/>
              <p:nvPr/>
            </p:nvSpPr>
            <p:spPr>
              <a:xfrm>
                <a:off x="0" y="0"/>
                <a:ext cx="1913890" cy="1022487"/>
              </a:xfrm>
              <a:custGeom>
                <a:avLst/>
                <a:gdLst/>
                <a:ahLst/>
                <a:cxnLst/>
                <a:rect r="r" b="b" t="t" l="l"/>
                <a:pathLst>
                  <a:path h="1022487" w="1913890">
                    <a:moveTo>
                      <a:pt x="1789430" y="1022486"/>
                    </a:moveTo>
                    <a:lnTo>
                      <a:pt x="124460" y="1022486"/>
                    </a:lnTo>
                    <a:cubicBezTo>
                      <a:pt x="55880" y="1022486"/>
                      <a:pt x="0" y="966606"/>
                      <a:pt x="0" y="898026"/>
                    </a:cubicBezTo>
                    <a:lnTo>
                      <a:pt x="0" y="124460"/>
                    </a:lnTo>
                    <a:cubicBezTo>
                      <a:pt x="0" y="55880"/>
                      <a:pt x="55880" y="0"/>
                      <a:pt x="124460" y="0"/>
                    </a:cubicBezTo>
                    <a:lnTo>
                      <a:pt x="1789430" y="0"/>
                    </a:lnTo>
                    <a:cubicBezTo>
                      <a:pt x="1858010" y="0"/>
                      <a:pt x="1913890" y="55880"/>
                      <a:pt x="1913890" y="124460"/>
                    </a:cubicBezTo>
                    <a:lnTo>
                      <a:pt x="1913890" y="898027"/>
                    </a:lnTo>
                    <a:cubicBezTo>
                      <a:pt x="1913890" y="966607"/>
                      <a:pt x="1858010" y="1022487"/>
                      <a:pt x="1789430" y="1022487"/>
                    </a:cubicBezTo>
                    <a:close/>
                  </a:path>
                </a:pathLst>
              </a:custGeom>
              <a:solidFill>
                <a:srgbClr val="38B6FF"/>
              </a:solidFill>
            </p:spPr>
          </p:sp>
        </p:grpSp>
        <p:sp>
          <p:nvSpPr>
            <p:cNvPr name="TextBox 38" id="38"/>
            <p:cNvSpPr txBox="true"/>
            <p:nvPr/>
          </p:nvSpPr>
          <p:spPr>
            <a:xfrm rot="0">
              <a:off x="0" y="323528"/>
              <a:ext cx="2601476" cy="761821"/>
            </a:xfrm>
            <a:prstGeom prst="rect">
              <a:avLst/>
            </a:prstGeom>
          </p:spPr>
          <p:txBody>
            <a:bodyPr anchor="t" rtlCol="false" tIns="0" lIns="0" bIns="0" rIns="0">
              <a:spAutoFit/>
            </a:bodyPr>
            <a:lstStyle/>
            <a:p>
              <a:pPr algn="ctr">
                <a:lnSpc>
                  <a:spcPts val="2205"/>
                </a:lnSpc>
              </a:pPr>
              <a:r>
                <a:rPr lang="en-US" sz="2005">
                  <a:solidFill>
                    <a:srgbClr val="1B1A1A"/>
                  </a:solidFill>
                  <a:latin typeface="Muli Black Bold"/>
                </a:rPr>
                <a:t>Negative</a:t>
              </a:r>
            </a:p>
            <a:p>
              <a:pPr algn="ctr">
                <a:lnSpc>
                  <a:spcPts val="2205"/>
                </a:lnSpc>
                <a:spcBef>
                  <a:spcPct val="0"/>
                </a:spcBef>
              </a:pPr>
              <a:r>
                <a:rPr lang="en-US" sz="2005">
                  <a:solidFill>
                    <a:srgbClr val="1B1A1A"/>
                  </a:solidFill>
                  <a:latin typeface="Muli Black Bold"/>
                </a:rPr>
                <a:t>Sentiment</a:t>
              </a:r>
            </a:p>
          </p:txBody>
        </p:sp>
      </p:grpSp>
      <p:grpSp>
        <p:nvGrpSpPr>
          <p:cNvPr name="Group 39" id="39"/>
          <p:cNvGrpSpPr/>
          <p:nvPr/>
        </p:nvGrpSpPr>
        <p:grpSpPr>
          <a:xfrm rot="0">
            <a:off x="15684436" y="5037974"/>
            <a:ext cx="1951107" cy="1042251"/>
            <a:chOff x="0" y="0"/>
            <a:chExt cx="2601476" cy="1389667"/>
          </a:xfrm>
        </p:grpSpPr>
        <p:grpSp>
          <p:nvGrpSpPr>
            <p:cNvPr name="Group 40" id="40"/>
            <p:cNvGrpSpPr/>
            <p:nvPr/>
          </p:nvGrpSpPr>
          <p:grpSpPr>
            <a:xfrm rot="0">
              <a:off x="0" y="0"/>
              <a:ext cx="2601476" cy="1389667"/>
              <a:chOff x="0" y="0"/>
              <a:chExt cx="1913890" cy="1022370"/>
            </a:xfrm>
          </p:grpSpPr>
          <p:sp>
            <p:nvSpPr>
              <p:cNvPr name="Freeform 41" id="41"/>
              <p:cNvSpPr/>
              <p:nvPr/>
            </p:nvSpPr>
            <p:spPr>
              <a:xfrm>
                <a:off x="0" y="0"/>
                <a:ext cx="1913890" cy="1022370"/>
              </a:xfrm>
              <a:custGeom>
                <a:avLst/>
                <a:gdLst/>
                <a:ahLst/>
                <a:cxnLst/>
                <a:rect r="r" b="b" t="t" l="l"/>
                <a:pathLst>
                  <a:path h="1022370" w="1913890">
                    <a:moveTo>
                      <a:pt x="1789430" y="1022370"/>
                    </a:moveTo>
                    <a:lnTo>
                      <a:pt x="124460" y="1022370"/>
                    </a:lnTo>
                    <a:cubicBezTo>
                      <a:pt x="55880" y="1022370"/>
                      <a:pt x="0" y="966490"/>
                      <a:pt x="0" y="897910"/>
                    </a:cubicBezTo>
                    <a:lnTo>
                      <a:pt x="0" y="124460"/>
                    </a:lnTo>
                    <a:cubicBezTo>
                      <a:pt x="0" y="55880"/>
                      <a:pt x="55880" y="0"/>
                      <a:pt x="124460" y="0"/>
                    </a:cubicBezTo>
                    <a:lnTo>
                      <a:pt x="1789430" y="0"/>
                    </a:lnTo>
                    <a:cubicBezTo>
                      <a:pt x="1858010" y="0"/>
                      <a:pt x="1913890" y="55880"/>
                      <a:pt x="1913890" y="124460"/>
                    </a:cubicBezTo>
                    <a:lnTo>
                      <a:pt x="1913890" y="897910"/>
                    </a:lnTo>
                    <a:cubicBezTo>
                      <a:pt x="1913890" y="966490"/>
                      <a:pt x="1858010" y="1022370"/>
                      <a:pt x="1789430" y="1022370"/>
                    </a:cubicBezTo>
                    <a:close/>
                  </a:path>
                </a:pathLst>
              </a:custGeom>
              <a:solidFill>
                <a:srgbClr val="38B6FF"/>
              </a:solidFill>
            </p:spPr>
          </p:sp>
        </p:grpSp>
        <p:sp>
          <p:nvSpPr>
            <p:cNvPr name="TextBox 42" id="42"/>
            <p:cNvSpPr txBox="true"/>
            <p:nvPr/>
          </p:nvSpPr>
          <p:spPr>
            <a:xfrm rot="0">
              <a:off x="0" y="323528"/>
              <a:ext cx="2601476" cy="761662"/>
            </a:xfrm>
            <a:prstGeom prst="rect">
              <a:avLst/>
            </a:prstGeom>
          </p:spPr>
          <p:txBody>
            <a:bodyPr anchor="t" rtlCol="false" tIns="0" lIns="0" bIns="0" rIns="0">
              <a:spAutoFit/>
            </a:bodyPr>
            <a:lstStyle/>
            <a:p>
              <a:pPr algn="ctr">
                <a:lnSpc>
                  <a:spcPts val="2205"/>
                </a:lnSpc>
              </a:pPr>
              <a:r>
                <a:rPr lang="en-US" sz="2005">
                  <a:solidFill>
                    <a:srgbClr val="1B1A1A"/>
                  </a:solidFill>
                  <a:latin typeface="Muli Black Bold"/>
                </a:rPr>
                <a:t>Network</a:t>
              </a:r>
            </a:p>
            <a:p>
              <a:pPr algn="ctr">
                <a:lnSpc>
                  <a:spcPts val="2205"/>
                </a:lnSpc>
                <a:spcBef>
                  <a:spcPct val="0"/>
                </a:spcBef>
              </a:pPr>
              <a:r>
                <a:rPr lang="en-US" sz="2005">
                  <a:solidFill>
                    <a:srgbClr val="1B1A1A"/>
                  </a:solidFill>
                  <a:latin typeface="Muli Black Bold"/>
                </a:rPr>
                <a:t>Analysis</a:t>
              </a:r>
            </a:p>
          </p:txBody>
        </p:sp>
      </p:grpSp>
      <p:sp>
        <p:nvSpPr>
          <p:cNvPr name="TextBox 43" id="43"/>
          <p:cNvSpPr txBox="true"/>
          <p:nvPr/>
        </p:nvSpPr>
        <p:spPr>
          <a:xfrm rot="0">
            <a:off x="11853617" y="8833343"/>
            <a:ext cx="1614919" cy="115915"/>
          </a:xfrm>
          <a:prstGeom prst="rect">
            <a:avLst/>
          </a:prstGeom>
        </p:spPr>
        <p:txBody>
          <a:bodyPr anchor="t" rtlCol="false" tIns="0" lIns="0" bIns="0" rIns="0">
            <a:spAutoFit/>
          </a:bodyPr>
          <a:lstStyle/>
          <a:p>
            <a:pPr algn="ctr">
              <a:lnSpc>
                <a:spcPts val="905"/>
              </a:lnSpc>
            </a:pPr>
          </a:p>
        </p:txBody>
      </p:sp>
      <p:sp>
        <p:nvSpPr>
          <p:cNvPr name="TextBox 44" id="44"/>
          <p:cNvSpPr txBox="true"/>
          <p:nvPr/>
        </p:nvSpPr>
        <p:spPr>
          <a:xfrm rot="0">
            <a:off x="1028700" y="565150"/>
            <a:ext cx="10104530" cy="993775"/>
          </a:xfrm>
          <a:prstGeom prst="rect">
            <a:avLst/>
          </a:prstGeom>
        </p:spPr>
        <p:txBody>
          <a:bodyPr anchor="t" rtlCol="false" tIns="0" lIns="0" bIns="0" rIns="0">
            <a:spAutoFit/>
          </a:bodyPr>
          <a:lstStyle/>
          <a:p>
            <a:pPr>
              <a:lnSpc>
                <a:spcPts val="7700"/>
              </a:lnSpc>
            </a:pPr>
            <a:r>
              <a:rPr lang="en-US" sz="6999">
                <a:solidFill>
                  <a:srgbClr val="1B1A1A"/>
                </a:solidFill>
                <a:latin typeface="Muli Black Bold"/>
              </a:rPr>
              <a:t>Methodology</a:t>
            </a:r>
          </a:p>
        </p:txBody>
      </p:sp>
      <p:grpSp>
        <p:nvGrpSpPr>
          <p:cNvPr name="Group 45" id="45"/>
          <p:cNvGrpSpPr/>
          <p:nvPr/>
        </p:nvGrpSpPr>
        <p:grpSpPr>
          <a:xfrm rot="0">
            <a:off x="2802377" y="5393647"/>
            <a:ext cx="1951107" cy="583712"/>
            <a:chOff x="0" y="0"/>
            <a:chExt cx="2601476" cy="778282"/>
          </a:xfrm>
        </p:grpSpPr>
        <p:sp>
          <p:nvSpPr>
            <p:cNvPr name="TextBox 46" id="46"/>
            <p:cNvSpPr txBox="true"/>
            <p:nvPr/>
          </p:nvSpPr>
          <p:spPr>
            <a:xfrm rot="0">
              <a:off x="0" y="19050"/>
              <a:ext cx="2601476" cy="388362"/>
            </a:xfrm>
            <a:prstGeom prst="rect">
              <a:avLst/>
            </a:prstGeom>
          </p:spPr>
          <p:txBody>
            <a:bodyPr anchor="t" rtlCol="false" tIns="0" lIns="0" bIns="0" rIns="0">
              <a:spAutoFit/>
            </a:bodyPr>
            <a:lstStyle/>
            <a:p>
              <a:pPr algn="ctr">
                <a:lnSpc>
                  <a:spcPts val="2205"/>
                </a:lnSpc>
                <a:spcBef>
                  <a:spcPct val="0"/>
                </a:spcBef>
              </a:pPr>
              <a:r>
                <a:rPr lang="en-US" sz="2005">
                  <a:solidFill>
                    <a:srgbClr val="1B1A1A"/>
                  </a:solidFill>
                  <a:latin typeface="Muli Black Bold"/>
                </a:rPr>
                <a:t>Data Cleaning</a:t>
              </a:r>
            </a:p>
          </p:txBody>
        </p:sp>
        <p:sp>
          <p:nvSpPr>
            <p:cNvPr name="TextBox 47" id="47"/>
            <p:cNvSpPr txBox="true"/>
            <p:nvPr/>
          </p:nvSpPr>
          <p:spPr>
            <a:xfrm rot="0">
              <a:off x="98721" y="633882"/>
              <a:ext cx="2182040" cy="144400"/>
            </a:xfrm>
            <a:prstGeom prst="rect">
              <a:avLst/>
            </a:prstGeom>
          </p:spPr>
          <p:txBody>
            <a:bodyPr anchor="t" rtlCol="false" tIns="0" lIns="0" bIns="0" rIns="0">
              <a:spAutoFit/>
            </a:bodyPr>
            <a:lstStyle/>
            <a:p>
              <a:pPr algn="ctr">
                <a:lnSpc>
                  <a:spcPts val="885"/>
                </a:lnSpc>
                <a:spcBef>
                  <a:spcPct val="0"/>
                </a:spcBef>
              </a:pPr>
            </a:p>
          </p:txBody>
        </p:sp>
      </p:grpSp>
    </p:spTree>
  </p:cSld>
  <p:clrMapOvr>
    <a:masterClrMapping/>
  </p:clrMapOvr>
</p:sld>
</file>

<file path=ppt/slides/slide7.xml><?xml version="1.0" encoding="utf-8"?>
<p:sld xmlns:p="http://schemas.openxmlformats.org/presentationml/2006/main" xmlns:a="http://schemas.openxmlformats.org/drawingml/2006/main">
  <p:cSld>
    <p:bg>
      <p:bgPr>
        <a:solidFill>
          <a:srgbClr val="1B1A1A"/>
        </a:solidFill>
      </p:bgPr>
    </p:bg>
    <p:spTree>
      <p:nvGrpSpPr>
        <p:cNvPr id="1" name=""/>
        <p:cNvGrpSpPr/>
        <p:nvPr/>
      </p:nvGrpSpPr>
      <p:grpSpPr>
        <a:xfrm>
          <a:off x="0" y="0"/>
          <a:ext cx="0" cy="0"/>
          <a:chOff x="0" y="0"/>
          <a:chExt cx="0" cy="0"/>
        </a:xfrm>
      </p:grpSpPr>
      <p:grpSp>
        <p:nvGrpSpPr>
          <p:cNvPr name="Group 2" id="2"/>
          <p:cNvGrpSpPr/>
          <p:nvPr/>
        </p:nvGrpSpPr>
        <p:grpSpPr>
          <a:xfrm rot="0">
            <a:off x="8721163" y="1308549"/>
            <a:ext cx="8010898" cy="7949751"/>
            <a:chOff x="0" y="0"/>
            <a:chExt cx="10681197" cy="10599668"/>
          </a:xfrm>
        </p:grpSpPr>
        <p:sp>
          <p:nvSpPr>
            <p:cNvPr name="TextBox 3" id="3"/>
            <p:cNvSpPr txBox="true"/>
            <p:nvPr/>
          </p:nvSpPr>
          <p:spPr>
            <a:xfrm rot="-2700000">
              <a:off x="1179637" y="9124131"/>
              <a:ext cx="561774" cy="334295"/>
            </a:xfrm>
            <a:prstGeom prst="rect">
              <a:avLst/>
            </a:prstGeom>
          </p:spPr>
          <p:txBody>
            <a:bodyPr anchor="t" rtlCol="false" tIns="0" lIns="0" bIns="0" rIns="0">
              <a:spAutoFit/>
            </a:bodyPr>
            <a:lstStyle/>
            <a:p>
              <a:pPr algn="ctr">
                <a:lnSpc>
                  <a:spcPts val="2107"/>
                </a:lnSpc>
              </a:pPr>
              <a:r>
                <a:rPr lang="en-US" sz="1505">
                  <a:solidFill>
                    <a:srgbClr val="FFFFFF"/>
                  </a:solidFill>
                  <a:latin typeface="Muli Regular"/>
                </a:rPr>
                <a:t>virus</a:t>
              </a:r>
            </a:p>
          </p:txBody>
        </p:sp>
        <p:sp>
          <p:nvSpPr>
            <p:cNvPr name="TextBox 4" id="4"/>
            <p:cNvSpPr txBox="true"/>
            <p:nvPr/>
          </p:nvSpPr>
          <p:spPr>
            <a:xfrm rot="-2700000">
              <a:off x="2111626" y="9245586"/>
              <a:ext cx="905303" cy="334295"/>
            </a:xfrm>
            <a:prstGeom prst="rect">
              <a:avLst/>
            </a:prstGeom>
          </p:spPr>
          <p:txBody>
            <a:bodyPr anchor="t" rtlCol="false" tIns="0" lIns="0" bIns="0" rIns="0">
              <a:spAutoFit/>
            </a:bodyPr>
            <a:lstStyle/>
            <a:p>
              <a:pPr algn="ctr">
                <a:lnSpc>
                  <a:spcPts val="2107"/>
                </a:lnSpc>
              </a:pPr>
              <a:r>
                <a:rPr lang="en-US" sz="1505">
                  <a:solidFill>
                    <a:srgbClr val="FFFFFF"/>
                  </a:solidFill>
                  <a:latin typeface="Muli Regular"/>
                </a:rPr>
                <a:t>Kungflu</a:t>
              </a:r>
            </a:p>
          </p:txBody>
        </p:sp>
        <p:sp>
          <p:nvSpPr>
            <p:cNvPr name="TextBox 5" id="5"/>
            <p:cNvSpPr txBox="true"/>
            <p:nvPr/>
          </p:nvSpPr>
          <p:spPr>
            <a:xfrm rot="-2700000">
              <a:off x="3523914" y="9168095"/>
              <a:ext cx="686125" cy="334295"/>
            </a:xfrm>
            <a:prstGeom prst="rect">
              <a:avLst/>
            </a:prstGeom>
          </p:spPr>
          <p:txBody>
            <a:bodyPr anchor="t" rtlCol="false" tIns="0" lIns="0" bIns="0" rIns="0">
              <a:spAutoFit/>
            </a:bodyPr>
            <a:lstStyle/>
            <a:p>
              <a:pPr algn="ctr">
                <a:lnSpc>
                  <a:spcPts val="2107"/>
                </a:lnSpc>
              </a:pPr>
              <a:r>
                <a:rPr lang="en-US" sz="1505">
                  <a:solidFill>
                    <a:srgbClr val="FFFFFF"/>
                  </a:solidFill>
                  <a:latin typeface="Muli Regular"/>
                </a:rPr>
                <a:t>China</a:t>
              </a:r>
            </a:p>
          </p:txBody>
        </p:sp>
        <p:sp>
          <p:nvSpPr>
            <p:cNvPr name="TextBox 6" id="6"/>
            <p:cNvSpPr txBox="true"/>
            <p:nvPr/>
          </p:nvSpPr>
          <p:spPr>
            <a:xfrm rot="-2700000">
              <a:off x="4763767" y="9162030"/>
              <a:ext cx="668969" cy="334295"/>
            </a:xfrm>
            <a:prstGeom prst="rect">
              <a:avLst/>
            </a:prstGeom>
          </p:spPr>
          <p:txBody>
            <a:bodyPr anchor="t" rtlCol="false" tIns="0" lIns="0" bIns="0" rIns="0">
              <a:spAutoFit/>
            </a:bodyPr>
            <a:lstStyle/>
            <a:p>
              <a:pPr algn="ctr">
                <a:lnSpc>
                  <a:spcPts val="2107"/>
                </a:lnSpc>
              </a:pPr>
              <a:r>
                <a:rPr lang="en-US" sz="1505">
                  <a:solidFill>
                    <a:srgbClr val="FFFFFF"/>
                  </a:solidFill>
                  <a:latin typeface="Muli Regular"/>
                </a:rPr>
                <a:t>Covid</a:t>
              </a:r>
            </a:p>
          </p:txBody>
        </p:sp>
        <p:sp>
          <p:nvSpPr>
            <p:cNvPr name="TextBox 7" id="7"/>
            <p:cNvSpPr txBox="true"/>
            <p:nvPr/>
          </p:nvSpPr>
          <p:spPr>
            <a:xfrm rot="-2700000">
              <a:off x="5902815" y="9197719"/>
              <a:ext cx="769913" cy="334295"/>
            </a:xfrm>
            <a:prstGeom prst="rect">
              <a:avLst/>
            </a:prstGeom>
          </p:spPr>
          <p:txBody>
            <a:bodyPr anchor="t" rtlCol="false" tIns="0" lIns="0" bIns="0" rIns="0">
              <a:spAutoFit/>
            </a:bodyPr>
            <a:lstStyle/>
            <a:p>
              <a:pPr algn="ctr">
                <a:lnSpc>
                  <a:spcPts val="2107"/>
                </a:lnSpc>
              </a:pPr>
              <a:r>
                <a:rPr lang="en-US" sz="1505">
                  <a:solidFill>
                    <a:srgbClr val="FFFFFF"/>
                  </a:solidFill>
                  <a:latin typeface="Muli Regular"/>
                </a:rPr>
                <a:t>Trump</a:t>
              </a:r>
            </a:p>
          </p:txBody>
        </p:sp>
        <p:sp>
          <p:nvSpPr>
            <p:cNvPr name="TextBox 8" id="8"/>
            <p:cNvSpPr txBox="true"/>
            <p:nvPr/>
          </p:nvSpPr>
          <p:spPr>
            <a:xfrm rot="-2700000">
              <a:off x="7259139" y="9143409"/>
              <a:ext cx="616303" cy="334295"/>
            </a:xfrm>
            <a:prstGeom prst="rect">
              <a:avLst/>
            </a:prstGeom>
          </p:spPr>
          <p:txBody>
            <a:bodyPr anchor="t" rtlCol="false" tIns="0" lIns="0" bIns="0" rIns="0">
              <a:spAutoFit/>
            </a:bodyPr>
            <a:lstStyle/>
            <a:p>
              <a:pPr algn="ctr">
                <a:lnSpc>
                  <a:spcPts val="2107"/>
                </a:lnSpc>
              </a:pPr>
              <a:r>
                <a:rPr lang="en-US" sz="1505">
                  <a:solidFill>
                    <a:srgbClr val="FFFFFF"/>
                  </a:solidFill>
                  <a:latin typeface="Muli Regular"/>
                </a:rPr>
                <a:t>chink</a:t>
              </a:r>
            </a:p>
          </p:txBody>
        </p:sp>
        <p:sp>
          <p:nvSpPr>
            <p:cNvPr name="TextBox 9" id="9"/>
            <p:cNvSpPr txBox="true"/>
            <p:nvPr/>
          </p:nvSpPr>
          <p:spPr>
            <a:xfrm rot="-2700000">
              <a:off x="7888600" y="9390176"/>
              <a:ext cx="1314265" cy="334295"/>
            </a:xfrm>
            <a:prstGeom prst="rect">
              <a:avLst/>
            </a:prstGeom>
          </p:spPr>
          <p:txBody>
            <a:bodyPr anchor="t" rtlCol="false" tIns="0" lIns="0" bIns="0" rIns="0">
              <a:spAutoFit/>
            </a:bodyPr>
            <a:lstStyle/>
            <a:p>
              <a:pPr algn="ctr">
                <a:lnSpc>
                  <a:spcPts val="2107"/>
                </a:lnSpc>
              </a:pPr>
              <a:r>
                <a:rPr lang="en-US" sz="1505">
                  <a:solidFill>
                    <a:srgbClr val="FFFFFF"/>
                  </a:solidFill>
                  <a:latin typeface="Muli Regular"/>
                </a:rPr>
                <a:t>China virus</a:t>
              </a:r>
            </a:p>
          </p:txBody>
        </p:sp>
        <p:sp>
          <p:nvSpPr>
            <p:cNvPr name="TextBox 10" id="10"/>
            <p:cNvSpPr txBox="true"/>
            <p:nvPr/>
          </p:nvSpPr>
          <p:spPr>
            <a:xfrm rot="-2700000">
              <a:off x="8559155" y="9619921"/>
              <a:ext cx="1964082" cy="334295"/>
            </a:xfrm>
            <a:prstGeom prst="rect">
              <a:avLst/>
            </a:prstGeom>
          </p:spPr>
          <p:txBody>
            <a:bodyPr anchor="t" rtlCol="false" tIns="0" lIns="0" bIns="0" rIns="0">
              <a:spAutoFit/>
            </a:bodyPr>
            <a:lstStyle/>
            <a:p>
              <a:pPr algn="ctr">
                <a:lnSpc>
                  <a:spcPts val="2107"/>
                </a:lnSpc>
              </a:pPr>
              <a:r>
                <a:rPr lang="en-US" sz="1505">
                  <a:solidFill>
                    <a:srgbClr val="FFFFFF"/>
                  </a:solidFill>
                  <a:latin typeface="Muli Regular"/>
                </a:rPr>
                <a:t>realdonaldtrump</a:t>
              </a:r>
            </a:p>
          </p:txBody>
        </p:sp>
        <p:grpSp>
          <p:nvGrpSpPr>
            <p:cNvPr name="Group 11" id="11"/>
            <p:cNvGrpSpPr>
              <a:grpSpLocks noChangeAspect="true"/>
            </p:cNvGrpSpPr>
            <p:nvPr/>
          </p:nvGrpSpPr>
          <p:grpSpPr>
            <a:xfrm rot="0">
              <a:off x="1017577" y="152860"/>
              <a:ext cx="9663620" cy="8669607"/>
              <a:chOff x="0" y="0"/>
              <a:chExt cx="14418684" cy="12935558"/>
            </a:xfrm>
          </p:grpSpPr>
          <p:sp>
            <p:nvSpPr>
              <p:cNvPr name="Freeform 12" id="12"/>
              <p:cNvSpPr/>
              <p:nvPr/>
            </p:nvSpPr>
            <p:spPr>
              <a:xfrm>
                <a:off x="0" y="-6350"/>
                <a:ext cx="14418684" cy="12700"/>
              </a:xfrm>
              <a:custGeom>
                <a:avLst/>
                <a:gdLst/>
                <a:ahLst/>
                <a:cxnLst/>
                <a:rect r="r" b="b" t="t" l="l"/>
                <a:pathLst>
                  <a:path h="12700" w="14418684">
                    <a:moveTo>
                      <a:pt x="0" y="0"/>
                    </a:moveTo>
                    <a:lnTo>
                      <a:pt x="14418684" y="0"/>
                    </a:lnTo>
                    <a:lnTo>
                      <a:pt x="14418684" y="12700"/>
                    </a:lnTo>
                    <a:lnTo>
                      <a:pt x="0" y="12700"/>
                    </a:lnTo>
                    <a:close/>
                  </a:path>
                </a:pathLst>
              </a:custGeom>
              <a:solidFill>
                <a:srgbClr val="FFFFFF"/>
              </a:solidFill>
            </p:spPr>
          </p:sp>
          <p:sp>
            <p:nvSpPr>
              <p:cNvPr name="Freeform 13" id="13"/>
              <p:cNvSpPr/>
              <p:nvPr/>
            </p:nvSpPr>
            <p:spPr>
              <a:xfrm>
                <a:off x="0" y="3227540"/>
                <a:ext cx="14418684" cy="12700"/>
              </a:xfrm>
              <a:custGeom>
                <a:avLst/>
                <a:gdLst/>
                <a:ahLst/>
                <a:cxnLst/>
                <a:rect r="r" b="b" t="t" l="l"/>
                <a:pathLst>
                  <a:path h="12700" w="14418684">
                    <a:moveTo>
                      <a:pt x="0" y="0"/>
                    </a:moveTo>
                    <a:lnTo>
                      <a:pt x="14418684" y="0"/>
                    </a:lnTo>
                    <a:lnTo>
                      <a:pt x="14418684" y="12700"/>
                    </a:lnTo>
                    <a:lnTo>
                      <a:pt x="0" y="12700"/>
                    </a:lnTo>
                    <a:close/>
                  </a:path>
                </a:pathLst>
              </a:custGeom>
              <a:solidFill>
                <a:srgbClr val="FFFFFF"/>
              </a:solidFill>
            </p:spPr>
          </p:sp>
          <p:sp>
            <p:nvSpPr>
              <p:cNvPr name="Freeform 14" id="14"/>
              <p:cNvSpPr/>
              <p:nvPr/>
            </p:nvSpPr>
            <p:spPr>
              <a:xfrm>
                <a:off x="0" y="6461429"/>
                <a:ext cx="14418684" cy="12700"/>
              </a:xfrm>
              <a:custGeom>
                <a:avLst/>
                <a:gdLst/>
                <a:ahLst/>
                <a:cxnLst/>
                <a:rect r="r" b="b" t="t" l="l"/>
                <a:pathLst>
                  <a:path h="12700" w="14418684">
                    <a:moveTo>
                      <a:pt x="0" y="0"/>
                    </a:moveTo>
                    <a:lnTo>
                      <a:pt x="14418684" y="0"/>
                    </a:lnTo>
                    <a:lnTo>
                      <a:pt x="14418684" y="12700"/>
                    </a:lnTo>
                    <a:lnTo>
                      <a:pt x="0" y="12700"/>
                    </a:lnTo>
                    <a:close/>
                  </a:path>
                </a:pathLst>
              </a:custGeom>
              <a:solidFill>
                <a:srgbClr val="FFFFFF"/>
              </a:solidFill>
            </p:spPr>
          </p:sp>
          <p:sp>
            <p:nvSpPr>
              <p:cNvPr name="Freeform 15" id="15"/>
              <p:cNvSpPr/>
              <p:nvPr/>
            </p:nvSpPr>
            <p:spPr>
              <a:xfrm>
                <a:off x="0" y="9695319"/>
                <a:ext cx="14418684" cy="12700"/>
              </a:xfrm>
              <a:custGeom>
                <a:avLst/>
                <a:gdLst/>
                <a:ahLst/>
                <a:cxnLst/>
                <a:rect r="r" b="b" t="t" l="l"/>
                <a:pathLst>
                  <a:path h="12700" w="14418684">
                    <a:moveTo>
                      <a:pt x="0" y="0"/>
                    </a:moveTo>
                    <a:lnTo>
                      <a:pt x="14418684" y="0"/>
                    </a:lnTo>
                    <a:lnTo>
                      <a:pt x="14418684" y="12700"/>
                    </a:lnTo>
                    <a:lnTo>
                      <a:pt x="0" y="12700"/>
                    </a:lnTo>
                    <a:close/>
                  </a:path>
                </a:pathLst>
              </a:custGeom>
              <a:solidFill>
                <a:srgbClr val="FFFFFF"/>
              </a:solidFill>
            </p:spPr>
          </p:sp>
          <p:sp>
            <p:nvSpPr>
              <p:cNvPr name="Freeform 16" id="16"/>
              <p:cNvSpPr/>
              <p:nvPr/>
            </p:nvSpPr>
            <p:spPr>
              <a:xfrm>
                <a:off x="0" y="12929208"/>
                <a:ext cx="14418684" cy="12700"/>
              </a:xfrm>
              <a:custGeom>
                <a:avLst/>
                <a:gdLst/>
                <a:ahLst/>
                <a:cxnLst/>
                <a:rect r="r" b="b" t="t" l="l"/>
                <a:pathLst>
                  <a:path h="12700" w="14418684">
                    <a:moveTo>
                      <a:pt x="0" y="0"/>
                    </a:moveTo>
                    <a:lnTo>
                      <a:pt x="14418684" y="0"/>
                    </a:lnTo>
                    <a:lnTo>
                      <a:pt x="14418684" y="12700"/>
                    </a:lnTo>
                    <a:lnTo>
                      <a:pt x="0" y="12700"/>
                    </a:lnTo>
                    <a:close/>
                  </a:path>
                </a:pathLst>
              </a:custGeom>
              <a:solidFill>
                <a:srgbClr val="FFFFFF"/>
              </a:solidFill>
            </p:spPr>
          </p:sp>
        </p:grpSp>
        <p:sp>
          <p:nvSpPr>
            <p:cNvPr name="TextBox 17" id="17"/>
            <p:cNvSpPr txBox="true"/>
            <p:nvPr/>
          </p:nvSpPr>
          <p:spPr>
            <a:xfrm rot="0">
              <a:off x="0" y="-28575"/>
              <a:ext cx="890141" cy="334295"/>
            </a:xfrm>
            <a:prstGeom prst="rect">
              <a:avLst/>
            </a:prstGeom>
          </p:spPr>
          <p:txBody>
            <a:bodyPr anchor="t" rtlCol="false" tIns="0" lIns="0" bIns="0" rIns="0">
              <a:spAutoFit/>
            </a:bodyPr>
            <a:lstStyle/>
            <a:p>
              <a:pPr algn="r">
                <a:lnSpc>
                  <a:spcPts val="2107"/>
                </a:lnSpc>
              </a:pPr>
              <a:r>
                <a:rPr lang="en-US" sz="1505">
                  <a:solidFill>
                    <a:srgbClr val="FFFFFF"/>
                  </a:solidFill>
                  <a:latin typeface="Muli Regular"/>
                </a:rPr>
                <a:t>10,000 </a:t>
              </a:r>
            </a:p>
          </p:txBody>
        </p:sp>
        <p:sp>
          <p:nvSpPr>
            <p:cNvPr name="TextBox 18" id="18"/>
            <p:cNvSpPr txBox="true"/>
            <p:nvPr/>
          </p:nvSpPr>
          <p:spPr>
            <a:xfrm rot="0">
              <a:off x="152945" y="2138827"/>
              <a:ext cx="737196" cy="334295"/>
            </a:xfrm>
            <a:prstGeom prst="rect">
              <a:avLst/>
            </a:prstGeom>
          </p:spPr>
          <p:txBody>
            <a:bodyPr anchor="t" rtlCol="false" tIns="0" lIns="0" bIns="0" rIns="0">
              <a:spAutoFit/>
            </a:bodyPr>
            <a:lstStyle/>
            <a:p>
              <a:pPr algn="r">
                <a:lnSpc>
                  <a:spcPts val="2107"/>
                </a:lnSpc>
              </a:pPr>
              <a:r>
                <a:rPr lang="en-US" sz="1505">
                  <a:solidFill>
                    <a:srgbClr val="FFFFFF"/>
                  </a:solidFill>
                  <a:latin typeface="Muli Regular"/>
                </a:rPr>
                <a:t>7,500 </a:t>
              </a:r>
            </a:p>
          </p:txBody>
        </p:sp>
        <p:sp>
          <p:nvSpPr>
            <p:cNvPr name="TextBox 19" id="19"/>
            <p:cNvSpPr txBox="true"/>
            <p:nvPr/>
          </p:nvSpPr>
          <p:spPr>
            <a:xfrm rot="0">
              <a:off x="152945" y="4306229"/>
              <a:ext cx="737196" cy="334295"/>
            </a:xfrm>
            <a:prstGeom prst="rect">
              <a:avLst/>
            </a:prstGeom>
          </p:spPr>
          <p:txBody>
            <a:bodyPr anchor="t" rtlCol="false" tIns="0" lIns="0" bIns="0" rIns="0">
              <a:spAutoFit/>
            </a:bodyPr>
            <a:lstStyle/>
            <a:p>
              <a:pPr algn="r">
                <a:lnSpc>
                  <a:spcPts val="2107"/>
                </a:lnSpc>
              </a:pPr>
              <a:r>
                <a:rPr lang="en-US" sz="1505">
                  <a:solidFill>
                    <a:srgbClr val="FFFFFF"/>
                  </a:solidFill>
                  <a:latin typeface="Muli Regular"/>
                </a:rPr>
                <a:t>5,000 </a:t>
              </a:r>
            </a:p>
          </p:txBody>
        </p:sp>
        <p:sp>
          <p:nvSpPr>
            <p:cNvPr name="TextBox 20" id="20"/>
            <p:cNvSpPr txBox="true"/>
            <p:nvPr/>
          </p:nvSpPr>
          <p:spPr>
            <a:xfrm rot="0">
              <a:off x="152945" y="6473630"/>
              <a:ext cx="737196" cy="334295"/>
            </a:xfrm>
            <a:prstGeom prst="rect">
              <a:avLst/>
            </a:prstGeom>
          </p:spPr>
          <p:txBody>
            <a:bodyPr anchor="t" rtlCol="false" tIns="0" lIns="0" bIns="0" rIns="0">
              <a:spAutoFit/>
            </a:bodyPr>
            <a:lstStyle/>
            <a:p>
              <a:pPr algn="r">
                <a:lnSpc>
                  <a:spcPts val="2107"/>
                </a:lnSpc>
              </a:pPr>
              <a:r>
                <a:rPr lang="en-US" sz="1505">
                  <a:solidFill>
                    <a:srgbClr val="FFFFFF"/>
                  </a:solidFill>
                  <a:latin typeface="Muli Regular"/>
                </a:rPr>
                <a:t>2,500 </a:t>
              </a:r>
            </a:p>
          </p:txBody>
        </p:sp>
        <p:sp>
          <p:nvSpPr>
            <p:cNvPr name="TextBox 21" id="21"/>
            <p:cNvSpPr txBox="true"/>
            <p:nvPr/>
          </p:nvSpPr>
          <p:spPr>
            <a:xfrm rot="0">
              <a:off x="670565" y="8641032"/>
              <a:ext cx="219576" cy="334295"/>
            </a:xfrm>
            <a:prstGeom prst="rect">
              <a:avLst/>
            </a:prstGeom>
          </p:spPr>
          <p:txBody>
            <a:bodyPr anchor="t" rtlCol="false" tIns="0" lIns="0" bIns="0" rIns="0">
              <a:spAutoFit/>
            </a:bodyPr>
            <a:lstStyle/>
            <a:p>
              <a:pPr algn="r">
                <a:lnSpc>
                  <a:spcPts val="2107"/>
                </a:lnSpc>
              </a:pPr>
              <a:r>
                <a:rPr lang="en-US" sz="1505">
                  <a:solidFill>
                    <a:srgbClr val="FFFFFF"/>
                  </a:solidFill>
                  <a:latin typeface="Muli Regular"/>
                </a:rPr>
                <a:t>0 </a:t>
              </a:r>
            </a:p>
          </p:txBody>
        </p:sp>
        <p:grpSp>
          <p:nvGrpSpPr>
            <p:cNvPr name="Group 22" id="22"/>
            <p:cNvGrpSpPr>
              <a:grpSpLocks noChangeAspect="true"/>
            </p:cNvGrpSpPr>
            <p:nvPr/>
          </p:nvGrpSpPr>
          <p:grpSpPr>
            <a:xfrm rot="0">
              <a:off x="1017577" y="152860"/>
              <a:ext cx="9663620" cy="8669607"/>
              <a:chOff x="0" y="0"/>
              <a:chExt cx="14418684" cy="12935558"/>
            </a:xfrm>
          </p:grpSpPr>
          <p:sp>
            <p:nvSpPr>
              <p:cNvPr name="Freeform 23" id="23"/>
              <p:cNvSpPr/>
              <p:nvPr/>
            </p:nvSpPr>
            <p:spPr>
              <a:xfrm>
                <a:off x="0" y="1571788"/>
                <a:ext cx="1622102" cy="11363770"/>
              </a:xfrm>
              <a:custGeom>
                <a:avLst/>
                <a:gdLst/>
                <a:ahLst/>
                <a:cxnLst/>
                <a:rect r="r" b="b" t="t" l="l"/>
                <a:pathLst>
                  <a:path h="11363770" w="1622102">
                    <a:moveTo>
                      <a:pt x="0" y="11363770"/>
                    </a:moveTo>
                    <a:lnTo>
                      <a:pt x="0" y="129768"/>
                    </a:lnTo>
                    <a:cubicBezTo>
                      <a:pt x="0" y="58099"/>
                      <a:pt x="58099" y="0"/>
                      <a:pt x="129768" y="0"/>
                    </a:cubicBezTo>
                    <a:lnTo>
                      <a:pt x="1492334" y="0"/>
                    </a:lnTo>
                    <a:cubicBezTo>
                      <a:pt x="1564003" y="0"/>
                      <a:pt x="1622102" y="58099"/>
                      <a:pt x="1622102" y="129768"/>
                    </a:cubicBezTo>
                    <a:lnTo>
                      <a:pt x="1622102" y="11363770"/>
                    </a:lnTo>
                    <a:close/>
                  </a:path>
                </a:pathLst>
              </a:custGeom>
              <a:solidFill>
                <a:srgbClr val="FFFFFF"/>
              </a:solidFill>
            </p:spPr>
          </p:sp>
          <p:sp>
            <p:nvSpPr>
              <p:cNvPr name="Freeform 24" id="24"/>
              <p:cNvSpPr/>
              <p:nvPr/>
            </p:nvSpPr>
            <p:spPr>
              <a:xfrm>
                <a:off x="1828083" y="5589572"/>
                <a:ext cx="1622102" cy="7345986"/>
              </a:xfrm>
              <a:custGeom>
                <a:avLst/>
                <a:gdLst/>
                <a:ahLst/>
                <a:cxnLst/>
                <a:rect r="r" b="b" t="t" l="l"/>
                <a:pathLst>
                  <a:path h="7345986" w="1622102">
                    <a:moveTo>
                      <a:pt x="0" y="7345986"/>
                    </a:moveTo>
                    <a:lnTo>
                      <a:pt x="0" y="129769"/>
                    </a:lnTo>
                    <a:cubicBezTo>
                      <a:pt x="0" y="95352"/>
                      <a:pt x="13672" y="62345"/>
                      <a:pt x="38008" y="38009"/>
                    </a:cubicBezTo>
                    <a:cubicBezTo>
                      <a:pt x="62344" y="13672"/>
                      <a:pt x="95352" y="0"/>
                      <a:pt x="129768" y="0"/>
                    </a:cubicBezTo>
                    <a:lnTo>
                      <a:pt x="1492334" y="0"/>
                    </a:lnTo>
                    <a:cubicBezTo>
                      <a:pt x="1526751" y="0"/>
                      <a:pt x="1559757" y="13672"/>
                      <a:pt x="1584094" y="38009"/>
                    </a:cubicBezTo>
                    <a:cubicBezTo>
                      <a:pt x="1608430" y="62345"/>
                      <a:pt x="1622102" y="95352"/>
                      <a:pt x="1622102" y="129769"/>
                    </a:cubicBezTo>
                    <a:lnTo>
                      <a:pt x="1622102" y="7345986"/>
                    </a:lnTo>
                    <a:close/>
                  </a:path>
                </a:pathLst>
              </a:custGeom>
              <a:solidFill>
                <a:srgbClr val="FFFFFF"/>
              </a:solidFill>
            </p:spPr>
          </p:sp>
          <p:sp>
            <p:nvSpPr>
              <p:cNvPr name="Freeform 25" id="25"/>
              <p:cNvSpPr/>
              <p:nvPr/>
            </p:nvSpPr>
            <p:spPr>
              <a:xfrm>
                <a:off x="3656166" y="7040942"/>
                <a:ext cx="1622102" cy="5894616"/>
              </a:xfrm>
              <a:custGeom>
                <a:avLst/>
                <a:gdLst/>
                <a:ahLst/>
                <a:cxnLst/>
                <a:rect r="r" b="b" t="t" l="l"/>
                <a:pathLst>
                  <a:path h="5894616" w="1622102">
                    <a:moveTo>
                      <a:pt x="0" y="5894616"/>
                    </a:moveTo>
                    <a:lnTo>
                      <a:pt x="0" y="129768"/>
                    </a:lnTo>
                    <a:cubicBezTo>
                      <a:pt x="0" y="58099"/>
                      <a:pt x="58100" y="0"/>
                      <a:pt x="129768" y="0"/>
                    </a:cubicBezTo>
                    <a:lnTo>
                      <a:pt x="1492334" y="0"/>
                    </a:lnTo>
                    <a:cubicBezTo>
                      <a:pt x="1564003" y="0"/>
                      <a:pt x="1622102" y="58099"/>
                      <a:pt x="1622102" y="129768"/>
                    </a:cubicBezTo>
                    <a:lnTo>
                      <a:pt x="1622102" y="5894616"/>
                    </a:lnTo>
                    <a:close/>
                  </a:path>
                </a:pathLst>
              </a:custGeom>
              <a:solidFill>
                <a:srgbClr val="FFFFFF"/>
              </a:solidFill>
            </p:spPr>
          </p:sp>
          <p:sp>
            <p:nvSpPr>
              <p:cNvPr name="Freeform 26" id="26"/>
              <p:cNvSpPr/>
              <p:nvPr/>
            </p:nvSpPr>
            <p:spPr>
              <a:xfrm>
                <a:off x="5484249" y="10655137"/>
                <a:ext cx="1622102" cy="2280421"/>
              </a:xfrm>
              <a:custGeom>
                <a:avLst/>
                <a:gdLst/>
                <a:ahLst/>
                <a:cxnLst/>
                <a:rect r="r" b="b" t="t" l="l"/>
                <a:pathLst>
                  <a:path h="2280421" w="1622102">
                    <a:moveTo>
                      <a:pt x="0" y="2280421"/>
                    </a:moveTo>
                    <a:lnTo>
                      <a:pt x="0" y="129768"/>
                    </a:lnTo>
                    <a:cubicBezTo>
                      <a:pt x="0" y="58099"/>
                      <a:pt x="58100" y="0"/>
                      <a:pt x="129768" y="0"/>
                    </a:cubicBezTo>
                    <a:lnTo>
                      <a:pt x="1492334" y="0"/>
                    </a:lnTo>
                    <a:cubicBezTo>
                      <a:pt x="1564004" y="0"/>
                      <a:pt x="1622103" y="58099"/>
                      <a:pt x="1622103" y="129768"/>
                    </a:cubicBezTo>
                    <a:lnTo>
                      <a:pt x="1622103" y="2280421"/>
                    </a:lnTo>
                    <a:close/>
                  </a:path>
                </a:pathLst>
              </a:custGeom>
              <a:solidFill>
                <a:srgbClr val="FFFFFF"/>
              </a:solidFill>
            </p:spPr>
          </p:sp>
          <p:sp>
            <p:nvSpPr>
              <p:cNvPr name="Freeform 27" id="27"/>
              <p:cNvSpPr/>
              <p:nvPr/>
            </p:nvSpPr>
            <p:spPr>
              <a:xfrm>
                <a:off x="7312333" y="11220421"/>
                <a:ext cx="1622102" cy="1715137"/>
              </a:xfrm>
              <a:custGeom>
                <a:avLst/>
                <a:gdLst/>
                <a:ahLst/>
                <a:cxnLst/>
                <a:rect r="r" b="b" t="t" l="l"/>
                <a:pathLst>
                  <a:path h="1715137" w="1622102">
                    <a:moveTo>
                      <a:pt x="0" y="1715137"/>
                    </a:moveTo>
                    <a:lnTo>
                      <a:pt x="0" y="129768"/>
                    </a:lnTo>
                    <a:cubicBezTo>
                      <a:pt x="0" y="58099"/>
                      <a:pt x="58099" y="0"/>
                      <a:pt x="129768" y="0"/>
                    </a:cubicBezTo>
                    <a:lnTo>
                      <a:pt x="1492333" y="0"/>
                    </a:lnTo>
                    <a:cubicBezTo>
                      <a:pt x="1564003" y="0"/>
                      <a:pt x="1622101" y="58099"/>
                      <a:pt x="1622101" y="129768"/>
                    </a:cubicBezTo>
                    <a:lnTo>
                      <a:pt x="1622101" y="1715137"/>
                    </a:lnTo>
                    <a:close/>
                  </a:path>
                </a:pathLst>
              </a:custGeom>
              <a:solidFill>
                <a:srgbClr val="FFFFFF"/>
              </a:solidFill>
            </p:spPr>
          </p:sp>
          <p:sp>
            <p:nvSpPr>
              <p:cNvPr name="Freeform 28" id="28"/>
              <p:cNvSpPr/>
              <p:nvPr/>
            </p:nvSpPr>
            <p:spPr>
              <a:xfrm>
                <a:off x="9140416" y="11385996"/>
                <a:ext cx="1622102" cy="1549562"/>
              </a:xfrm>
              <a:custGeom>
                <a:avLst/>
                <a:gdLst/>
                <a:ahLst/>
                <a:cxnLst/>
                <a:rect r="r" b="b" t="t" l="l"/>
                <a:pathLst>
                  <a:path h="1549562" w="1622102">
                    <a:moveTo>
                      <a:pt x="0" y="1549562"/>
                    </a:moveTo>
                    <a:lnTo>
                      <a:pt x="0" y="129769"/>
                    </a:lnTo>
                    <a:cubicBezTo>
                      <a:pt x="0" y="58099"/>
                      <a:pt x="58099" y="0"/>
                      <a:pt x="129768" y="0"/>
                    </a:cubicBezTo>
                    <a:lnTo>
                      <a:pt x="1492333" y="0"/>
                    </a:lnTo>
                    <a:cubicBezTo>
                      <a:pt x="1564003" y="0"/>
                      <a:pt x="1622101" y="58099"/>
                      <a:pt x="1622101" y="129769"/>
                    </a:cubicBezTo>
                    <a:lnTo>
                      <a:pt x="1622101" y="1549562"/>
                    </a:lnTo>
                    <a:close/>
                  </a:path>
                </a:pathLst>
              </a:custGeom>
              <a:solidFill>
                <a:srgbClr val="FFFFFF"/>
              </a:solidFill>
            </p:spPr>
          </p:sp>
          <p:sp>
            <p:nvSpPr>
              <p:cNvPr name="Freeform 29" id="29"/>
              <p:cNvSpPr/>
              <p:nvPr/>
            </p:nvSpPr>
            <p:spPr>
              <a:xfrm>
                <a:off x="10968499" y="11599433"/>
                <a:ext cx="1622102" cy="1336125"/>
              </a:xfrm>
              <a:custGeom>
                <a:avLst/>
                <a:gdLst/>
                <a:ahLst/>
                <a:cxnLst/>
                <a:rect r="r" b="b" t="t" l="l"/>
                <a:pathLst>
                  <a:path h="1336125" w="1622102">
                    <a:moveTo>
                      <a:pt x="0" y="1336125"/>
                    </a:moveTo>
                    <a:lnTo>
                      <a:pt x="0" y="129768"/>
                    </a:lnTo>
                    <a:cubicBezTo>
                      <a:pt x="0" y="58099"/>
                      <a:pt x="58098" y="0"/>
                      <a:pt x="129768" y="0"/>
                    </a:cubicBezTo>
                    <a:lnTo>
                      <a:pt x="1492333" y="0"/>
                    </a:lnTo>
                    <a:cubicBezTo>
                      <a:pt x="1564003" y="0"/>
                      <a:pt x="1622101" y="58099"/>
                      <a:pt x="1622101" y="129768"/>
                    </a:cubicBezTo>
                    <a:lnTo>
                      <a:pt x="1622101" y="1336125"/>
                    </a:lnTo>
                    <a:close/>
                  </a:path>
                </a:pathLst>
              </a:custGeom>
              <a:solidFill>
                <a:srgbClr val="FFFFFF"/>
              </a:solidFill>
            </p:spPr>
          </p:sp>
          <p:sp>
            <p:nvSpPr>
              <p:cNvPr name="Freeform 30" id="30"/>
              <p:cNvSpPr/>
              <p:nvPr/>
            </p:nvSpPr>
            <p:spPr>
              <a:xfrm>
                <a:off x="12796582" y="12173772"/>
                <a:ext cx="1622103" cy="761787"/>
              </a:xfrm>
              <a:custGeom>
                <a:avLst/>
                <a:gdLst/>
                <a:ahLst/>
                <a:cxnLst/>
                <a:rect r="r" b="b" t="t" l="l"/>
                <a:pathLst>
                  <a:path h="761787" w="1622103">
                    <a:moveTo>
                      <a:pt x="0" y="761786"/>
                    </a:moveTo>
                    <a:lnTo>
                      <a:pt x="0" y="129768"/>
                    </a:lnTo>
                    <a:cubicBezTo>
                      <a:pt x="0" y="58098"/>
                      <a:pt x="58098" y="0"/>
                      <a:pt x="129768" y="0"/>
                    </a:cubicBezTo>
                    <a:lnTo>
                      <a:pt x="1492333" y="0"/>
                    </a:lnTo>
                    <a:cubicBezTo>
                      <a:pt x="1526750" y="0"/>
                      <a:pt x="1559757" y="13672"/>
                      <a:pt x="1584094" y="38007"/>
                    </a:cubicBezTo>
                    <a:cubicBezTo>
                      <a:pt x="1608430" y="62344"/>
                      <a:pt x="1622102" y="95351"/>
                      <a:pt x="1622102" y="129768"/>
                    </a:cubicBezTo>
                    <a:lnTo>
                      <a:pt x="1622102" y="761786"/>
                    </a:lnTo>
                    <a:close/>
                  </a:path>
                </a:pathLst>
              </a:custGeom>
              <a:solidFill>
                <a:srgbClr val="FFFFFF"/>
              </a:solidFill>
            </p:spPr>
          </p:sp>
          <p:sp>
            <p:nvSpPr>
              <p:cNvPr name="Freeform 31" id="31"/>
              <p:cNvSpPr/>
              <p:nvPr/>
            </p:nvSpPr>
            <p:spPr>
              <a:xfrm>
                <a:off x="0" y="1597674"/>
                <a:ext cx="1622102" cy="11337885"/>
              </a:xfrm>
              <a:custGeom>
                <a:avLst/>
                <a:gdLst/>
                <a:ahLst/>
                <a:cxnLst/>
                <a:rect r="r" b="b" t="t" l="l"/>
                <a:pathLst>
                  <a:path h="11337885" w="1622102">
                    <a:moveTo>
                      <a:pt x="0" y="11337884"/>
                    </a:moveTo>
                    <a:lnTo>
                      <a:pt x="0" y="103882"/>
                    </a:lnTo>
                    <a:cubicBezTo>
                      <a:pt x="0" y="62997"/>
                      <a:pt x="19268" y="24502"/>
                      <a:pt x="51998" y="0"/>
                    </a:cubicBezTo>
                    <a:lnTo>
                      <a:pt x="1570104" y="0"/>
                    </a:lnTo>
                    <a:cubicBezTo>
                      <a:pt x="1602834" y="24502"/>
                      <a:pt x="1622102" y="62997"/>
                      <a:pt x="1622102" y="103882"/>
                    </a:cubicBezTo>
                    <a:lnTo>
                      <a:pt x="1622102" y="11337884"/>
                    </a:lnTo>
                    <a:close/>
                  </a:path>
                </a:pathLst>
              </a:custGeom>
              <a:solidFill>
                <a:srgbClr val="38B6FF"/>
              </a:solidFill>
            </p:spPr>
          </p:sp>
          <p:sp>
            <p:nvSpPr>
              <p:cNvPr name="Freeform 32" id="32"/>
              <p:cNvSpPr/>
              <p:nvPr/>
            </p:nvSpPr>
            <p:spPr>
              <a:xfrm>
                <a:off x="1828083" y="5628413"/>
                <a:ext cx="1622102" cy="7307146"/>
              </a:xfrm>
              <a:custGeom>
                <a:avLst/>
                <a:gdLst/>
                <a:ahLst/>
                <a:cxnLst/>
                <a:rect r="r" b="b" t="t" l="l"/>
                <a:pathLst>
                  <a:path h="7307146" w="1622102">
                    <a:moveTo>
                      <a:pt x="0" y="7307145"/>
                    </a:moveTo>
                    <a:lnTo>
                      <a:pt x="0" y="90928"/>
                    </a:lnTo>
                    <a:cubicBezTo>
                      <a:pt x="0" y="56917"/>
                      <a:pt x="13352" y="24265"/>
                      <a:pt x="37184" y="0"/>
                    </a:cubicBezTo>
                    <a:lnTo>
                      <a:pt x="1584918" y="0"/>
                    </a:lnTo>
                    <a:cubicBezTo>
                      <a:pt x="1608750" y="24265"/>
                      <a:pt x="1622102" y="56917"/>
                      <a:pt x="1622102" y="90928"/>
                    </a:cubicBezTo>
                    <a:lnTo>
                      <a:pt x="1622102" y="7307145"/>
                    </a:lnTo>
                    <a:close/>
                  </a:path>
                </a:pathLst>
              </a:custGeom>
              <a:solidFill>
                <a:srgbClr val="38B6FF"/>
              </a:solidFill>
            </p:spPr>
          </p:sp>
          <p:sp>
            <p:nvSpPr>
              <p:cNvPr name="Freeform 33" id="33"/>
              <p:cNvSpPr/>
              <p:nvPr/>
            </p:nvSpPr>
            <p:spPr>
              <a:xfrm>
                <a:off x="3656166" y="7053892"/>
                <a:ext cx="1622102" cy="5881667"/>
              </a:xfrm>
              <a:custGeom>
                <a:avLst/>
                <a:gdLst/>
                <a:ahLst/>
                <a:cxnLst/>
                <a:rect r="r" b="b" t="t" l="l"/>
                <a:pathLst>
                  <a:path h="5881667" w="1622102">
                    <a:moveTo>
                      <a:pt x="0" y="5881666"/>
                    </a:moveTo>
                    <a:lnTo>
                      <a:pt x="0" y="116818"/>
                    </a:lnTo>
                    <a:cubicBezTo>
                      <a:pt x="0" y="67052"/>
                      <a:pt x="28461" y="21671"/>
                      <a:pt x="73260" y="0"/>
                    </a:cubicBezTo>
                    <a:lnTo>
                      <a:pt x="1548842" y="0"/>
                    </a:lnTo>
                    <a:cubicBezTo>
                      <a:pt x="1593642" y="21671"/>
                      <a:pt x="1622102" y="67052"/>
                      <a:pt x="1622102" y="116818"/>
                    </a:cubicBezTo>
                    <a:lnTo>
                      <a:pt x="1622102" y="5881666"/>
                    </a:lnTo>
                    <a:close/>
                  </a:path>
                </a:pathLst>
              </a:custGeom>
              <a:solidFill>
                <a:srgbClr val="38B6FF"/>
              </a:solidFill>
            </p:spPr>
          </p:sp>
          <p:sp>
            <p:nvSpPr>
              <p:cNvPr name="Freeform 34" id="34"/>
              <p:cNvSpPr/>
              <p:nvPr/>
            </p:nvSpPr>
            <p:spPr>
              <a:xfrm>
                <a:off x="5484249" y="10694052"/>
                <a:ext cx="1622102" cy="2241507"/>
              </a:xfrm>
              <a:custGeom>
                <a:avLst/>
                <a:gdLst/>
                <a:ahLst/>
                <a:cxnLst/>
                <a:rect r="r" b="b" t="t" l="l"/>
                <a:pathLst>
                  <a:path h="2241507" w="1622102">
                    <a:moveTo>
                      <a:pt x="0" y="2241506"/>
                    </a:moveTo>
                    <a:lnTo>
                      <a:pt x="0" y="90853"/>
                    </a:lnTo>
                    <a:cubicBezTo>
                      <a:pt x="0" y="56879"/>
                      <a:pt x="13324" y="24259"/>
                      <a:pt x="37110" y="0"/>
                    </a:cubicBezTo>
                    <a:lnTo>
                      <a:pt x="1584992" y="0"/>
                    </a:lnTo>
                    <a:cubicBezTo>
                      <a:pt x="1608779" y="24259"/>
                      <a:pt x="1622103" y="56879"/>
                      <a:pt x="1622103" y="90853"/>
                    </a:cubicBezTo>
                    <a:lnTo>
                      <a:pt x="1622103" y="2241506"/>
                    </a:lnTo>
                    <a:close/>
                  </a:path>
                </a:pathLst>
              </a:custGeom>
              <a:solidFill>
                <a:srgbClr val="38B6FF"/>
              </a:solidFill>
            </p:spPr>
          </p:sp>
          <p:sp>
            <p:nvSpPr>
              <p:cNvPr name="Freeform 35" id="35"/>
              <p:cNvSpPr/>
              <p:nvPr/>
            </p:nvSpPr>
            <p:spPr>
              <a:xfrm>
                <a:off x="7312333" y="11220421"/>
                <a:ext cx="1622102" cy="1715137"/>
              </a:xfrm>
              <a:custGeom>
                <a:avLst/>
                <a:gdLst/>
                <a:ahLst/>
                <a:cxnLst/>
                <a:rect r="r" b="b" t="t" l="l"/>
                <a:pathLst>
                  <a:path h="1715137" w="1622102">
                    <a:moveTo>
                      <a:pt x="0" y="1715137"/>
                    </a:moveTo>
                    <a:lnTo>
                      <a:pt x="0" y="129768"/>
                    </a:lnTo>
                    <a:cubicBezTo>
                      <a:pt x="0" y="58099"/>
                      <a:pt x="58099" y="0"/>
                      <a:pt x="129768" y="0"/>
                    </a:cubicBezTo>
                    <a:lnTo>
                      <a:pt x="1492333" y="0"/>
                    </a:lnTo>
                    <a:cubicBezTo>
                      <a:pt x="1564003" y="0"/>
                      <a:pt x="1622101" y="58099"/>
                      <a:pt x="1622101" y="129768"/>
                    </a:cubicBezTo>
                    <a:lnTo>
                      <a:pt x="1622101" y="1715137"/>
                    </a:lnTo>
                    <a:close/>
                  </a:path>
                </a:pathLst>
              </a:custGeom>
              <a:solidFill>
                <a:srgbClr val="38B6FF"/>
              </a:solidFill>
            </p:spPr>
          </p:sp>
          <p:sp>
            <p:nvSpPr>
              <p:cNvPr name="Freeform 36" id="36"/>
              <p:cNvSpPr/>
              <p:nvPr/>
            </p:nvSpPr>
            <p:spPr>
              <a:xfrm>
                <a:off x="9140416" y="11385996"/>
                <a:ext cx="1622102" cy="1549562"/>
              </a:xfrm>
              <a:custGeom>
                <a:avLst/>
                <a:gdLst/>
                <a:ahLst/>
                <a:cxnLst/>
                <a:rect r="r" b="b" t="t" l="l"/>
                <a:pathLst>
                  <a:path h="1549562" w="1622102">
                    <a:moveTo>
                      <a:pt x="0" y="1549562"/>
                    </a:moveTo>
                    <a:lnTo>
                      <a:pt x="0" y="129769"/>
                    </a:lnTo>
                    <a:cubicBezTo>
                      <a:pt x="0" y="58099"/>
                      <a:pt x="58099" y="0"/>
                      <a:pt x="129768" y="0"/>
                    </a:cubicBezTo>
                    <a:lnTo>
                      <a:pt x="1492333" y="0"/>
                    </a:lnTo>
                    <a:cubicBezTo>
                      <a:pt x="1564003" y="0"/>
                      <a:pt x="1622101" y="58099"/>
                      <a:pt x="1622101" y="129769"/>
                    </a:cubicBezTo>
                    <a:lnTo>
                      <a:pt x="1622101" y="1549562"/>
                    </a:lnTo>
                    <a:close/>
                  </a:path>
                </a:pathLst>
              </a:custGeom>
              <a:solidFill>
                <a:srgbClr val="38B6FF"/>
              </a:solidFill>
            </p:spPr>
          </p:sp>
          <p:sp>
            <p:nvSpPr>
              <p:cNvPr name="Freeform 37" id="37"/>
              <p:cNvSpPr/>
              <p:nvPr/>
            </p:nvSpPr>
            <p:spPr>
              <a:xfrm>
                <a:off x="10968499" y="11599433"/>
                <a:ext cx="1622102" cy="1336125"/>
              </a:xfrm>
              <a:custGeom>
                <a:avLst/>
                <a:gdLst/>
                <a:ahLst/>
                <a:cxnLst/>
                <a:rect r="r" b="b" t="t" l="l"/>
                <a:pathLst>
                  <a:path h="1336125" w="1622102">
                    <a:moveTo>
                      <a:pt x="0" y="1336125"/>
                    </a:moveTo>
                    <a:lnTo>
                      <a:pt x="0" y="129768"/>
                    </a:lnTo>
                    <a:cubicBezTo>
                      <a:pt x="0" y="58099"/>
                      <a:pt x="58098" y="0"/>
                      <a:pt x="129768" y="0"/>
                    </a:cubicBezTo>
                    <a:lnTo>
                      <a:pt x="1492333" y="0"/>
                    </a:lnTo>
                    <a:cubicBezTo>
                      <a:pt x="1564003" y="0"/>
                      <a:pt x="1622101" y="58099"/>
                      <a:pt x="1622101" y="129768"/>
                    </a:cubicBezTo>
                    <a:lnTo>
                      <a:pt x="1622101" y="1336125"/>
                    </a:lnTo>
                    <a:close/>
                  </a:path>
                </a:pathLst>
              </a:custGeom>
              <a:solidFill>
                <a:srgbClr val="38B6FF"/>
              </a:solidFill>
            </p:spPr>
          </p:sp>
          <p:sp>
            <p:nvSpPr>
              <p:cNvPr name="Freeform 38" id="38"/>
              <p:cNvSpPr/>
              <p:nvPr/>
            </p:nvSpPr>
            <p:spPr>
              <a:xfrm>
                <a:off x="12796582" y="12173772"/>
                <a:ext cx="1622103" cy="761787"/>
              </a:xfrm>
              <a:custGeom>
                <a:avLst/>
                <a:gdLst/>
                <a:ahLst/>
                <a:cxnLst/>
                <a:rect r="r" b="b" t="t" l="l"/>
                <a:pathLst>
                  <a:path h="761787" w="1622103">
                    <a:moveTo>
                      <a:pt x="0" y="761786"/>
                    </a:moveTo>
                    <a:lnTo>
                      <a:pt x="0" y="129768"/>
                    </a:lnTo>
                    <a:cubicBezTo>
                      <a:pt x="0" y="58098"/>
                      <a:pt x="58098" y="0"/>
                      <a:pt x="129768" y="0"/>
                    </a:cubicBezTo>
                    <a:lnTo>
                      <a:pt x="1492333" y="0"/>
                    </a:lnTo>
                    <a:cubicBezTo>
                      <a:pt x="1526750" y="0"/>
                      <a:pt x="1559757" y="13672"/>
                      <a:pt x="1584094" y="38007"/>
                    </a:cubicBezTo>
                    <a:cubicBezTo>
                      <a:pt x="1608430" y="62344"/>
                      <a:pt x="1622102" y="95351"/>
                      <a:pt x="1622102" y="129768"/>
                    </a:cubicBezTo>
                    <a:lnTo>
                      <a:pt x="1622102" y="761786"/>
                    </a:lnTo>
                    <a:close/>
                  </a:path>
                </a:pathLst>
              </a:custGeom>
              <a:solidFill>
                <a:srgbClr val="38B6FF"/>
              </a:solidFill>
            </p:spPr>
          </p:sp>
        </p:grpSp>
      </p:grpSp>
      <p:sp>
        <p:nvSpPr>
          <p:cNvPr name="TextBox 39" id="39"/>
          <p:cNvSpPr txBox="true"/>
          <p:nvPr/>
        </p:nvSpPr>
        <p:spPr>
          <a:xfrm rot="0">
            <a:off x="651269" y="5667315"/>
            <a:ext cx="7040523" cy="1783080"/>
          </a:xfrm>
          <a:prstGeom prst="rect">
            <a:avLst/>
          </a:prstGeom>
        </p:spPr>
        <p:txBody>
          <a:bodyPr anchor="t" rtlCol="false" tIns="0" lIns="0" bIns="0" rIns="0">
            <a:spAutoFit/>
          </a:bodyPr>
          <a:lstStyle/>
          <a:p>
            <a:pPr>
              <a:lnSpc>
                <a:spcPts val="6930"/>
              </a:lnSpc>
            </a:pPr>
            <a:r>
              <a:rPr lang="en-US" sz="6300">
                <a:solidFill>
                  <a:srgbClr val="FFFFFF"/>
                </a:solidFill>
                <a:latin typeface="Muli Black Bold"/>
              </a:rPr>
              <a:t>Top Words</a:t>
            </a:r>
          </a:p>
          <a:p>
            <a:pPr>
              <a:lnSpc>
                <a:spcPts val="6930"/>
              </a:lnSpc>
            </a:pPr>
            <a:r>
              <a:rPr lang="en-US" sz="6300">
                <a:solidFill>
                  <a:srgbClr val="FFFFFF"/>
                </a:solidFill>
                <a:latin typeface="Muli Black Bold"/>
              </a:rPr>
              <a:t>in Hateful Tweets</a:t>
            </a:r>
          </a:p>
        </p:txBody>
      </p:sp>
      <p:sp>
        <p:nvSpPr>
          <p:cNvPr name="TextBox 40" id="40"/>
          <p:cNvSpPr txBox="true"/>
          <p:nvPr/>
        </p:nvSpPr>
        <p:spPr>
          <a:xfrm rot="0">
            <a:off x="525820" y="7619984"/>
            <a:ext cx="7291422" cy="1179572"/>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FFFFF"/>
                </a:solidFill>
                <a:latin typeface="Muli Regular"/>
              </a:rPr>
              <a:t>Most common words related to hate speech against Asians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B1A1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445" t="0" r="2445" b="0"/>
          <a:stretch>
            <a:fillRect/>
          </a:stretch>
        </p:blipFill>
        <p:spPr>
          <a:xfrm flipH="false" flipV="false" rot="0">
            <a:off x="1028700" y="1731957"/>
            <a:ext cx="15876251" cy="8555043"/>
          </a:xfrm>
          <a:prstGeom prst="rect">
            <a:avLst/>
          </a:prstGeom>
        </p:spPr>
      </p:pic>
      <p:grpSp>
        <p:nvGrpSpPr>
          <p:cNvPr name="Group 3" id="3"/>
          <p:cNvGrpSpPr/>
          <p:nvPr/>
        </p:nvGrpSpPr>
        <p:grpSpPr>
          <a:xfrm rot="0">
            <a:off x="0" y="428820"/>
            <a:ext cx="9238521" cy="780660"/>
            <a:chOff x="0" y="0"/>
            <a:chExt cx="12318028" cy="1040880"/>
          </a:xfrm>
        </p:grpSpPr>
        <p:sp>
          <p:nvSpPr>
            <p:cNvPr name="AutoShape 4" id="4"/>
            <p:cNvSpPr/>
            <p:nvPr/>
          </p:nvSpPr>
          <p:spPr>
            <a:xfrm rot="0">
              <a:off x="0" y="0"/>
              <a:ext cx="12318028" cy="1040880"/>
            </a:xfrm>
            <a:prstGeom prst="rect">
              <a:avLst/>
            </a:prstGeom>
            <a:solidFill>
              <a:srgbClr val="38B6FF"/>
            </a:solidFill>
          </p:spPr>
        </p:sp>
        <p:sp>
          <p:nvSpPr>
            <p:cNvPr name="TextBox 5" id="5"/>
            <p:cNvSpPr txBox="true"/>
            <p:nvPr/>
          </p:nvSpPr>
          <p:spPr>
            <a:xfrm rot="0">
              <a:off x="3153624" y="244215"/>
              <a:ext cx="8282343" cy="581025"/>
            </a:xfrm>
            <a:prstGeom prst="rect">
              <a:avLst/>
            </a:prstGeom>
          </p:spPr>
          <p:txBody>
            <a:bodyPr anchor="t" rtlCol="false" tIns="0" lIns="0" bIns="0" rIns="0">
              <a:spAutoFit/>
            </a:bodyPr>
            <a:lstStyle/>
            <a:p>
              <a:pPr>
                <a:lnSpc>
                  <a:spcPts val="3300"/>
                </a:lnSpc>
              </a:pPr>
              <a:r>
                <a:rPr lang="en-US" sz="3000">
                  <a:solidFill>
                    <a:srgbClr val="1B1A1A"/>
                  </a:solidFill>
                  <a:latin typeface="Muli Bold"/>
                </a:rPr>
                <a:t>What the Hater's say?</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428820"/>
            <a:ext cx="9144000" cy="780660"/>
            <a:chOff x="0" y="0"/>
            <a:chExt cx="12192000" cy="1040880"/>
          </a:xfrm>
        </p:grpSpPr>
        <p:sp>
          <p:nvSpPr>
            <p:cNvPr name="AutoShape 3" id="3"/>
            <p:cNvSpPr/>
            <p:nvPr/>
          </p:nvSpPr>
          <p:spPr>
            <a:xfrm rot="0">
              <a:off x="0" y="0"/>
              <a:ext cx="12192000" cy="1040880"/>
            </a:xfrm>
            <a:prstGeom prst="rect">
              <a:avLst/>
            </a:prstGeom>
            <a:solidFill>
              <a:srgbClr val="38B6FF"/>
            </a:solidFill>
          </p:spPr>
        </p:sp>
        <p:sp>
          <p:nvSpPr>
            <p:cNvPr name="TextBox 4" id="4"/>
            <p:cNvSpPr txBox="true"/>
            <p:nvPr/>
          </p:nvSpPr>
          <p:spPr>
            <a:xfrm rot="0">
              <a:off x="3121358" y="244215"/>
              <a:ext cx="8197605" cy="581025"/>
            </a:xfrm>
            <a:prstGeom prst="rect">
              <a:avLst/>
            </a:prstGeom>
          </p:spPr>
          <p:txBody>
            <a:bodyPr anchor="t" rtlCol="false" tIns="0" lIns="0" bIns="0" rIns="0">
              <a:spAutoFit/>
            </a:bodyPr>
            <a:lstStyle/>
            <a:p>
              <a:pPr>
                <a:lnSpc>
                  <a:spcPts val="3300"/>
                </a:lnSpc>
              </a:pPr>
              <a:r>
                <a:rPr lang="en-US" sz="3000">
                  <a:solidFill>
                    <a:srgbClr val="1B1A1A"/>
                  </a:solidFill>
                  <a:latin typeface="Muli Bold"/>
                </a:rPr>
                <a:t>Where are they coming from?</a:t>
              </a:r>
            </a:p>
          </p:txBody>
        </p:sp>
      </p:grpSp>
      <p:pic>
        <p:nvPicPr>
          <p:cNvPr name="Picture 5" id="5"/>
          <p:cNvPicPr>
            <a:picLocks noChangeAspect="true"/>
          </p:cNvPicPr>
          <p:nvPr/>
        </p:nvPicPr>
        <p:blipFill>
          <a:blip r:embed="rId2"/>
          <a:srcRect l="627" t="0" r="627" b="0"/>
          <a:stretch>
            <a:fillRect/>
          </a:stretch>
        </p:blipFill>
        <p:spPr>
          <a:xfrm flipH="false" flipV="false" rot="0">
            <a:off x="1337349" y="1945193"/>
            <a:ext cx="15613301" cy="785641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DAExdXWXjbw</dc:identifier>
  <dcterms:modified xsi:type="dcterms:W3CDTF">2011-08-01T06:04:30Z</dcterms:modified>
  <cp:revision>1</cp:revision>
  <dc:title>Rathi's copy</dc:title>
</cp:coreProperties>
</file>